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5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9" r:id="rId5"/>
    <p:sldMasterId id="2147483679" r:id="rId6"/>
    <p:sldMasterId id="2147483689" r:id="rId7"/>
    <p:sldMasterId id="2147483697" r:id="rId8"/>
    <p:sldMasterId id="2147483707" r:id="rId9"/>
  </p:sldMasterIdLst>
  <p:notesMasterIdLst>
    <p:notesMasterId r:id="rId20"/>
  </p:notesMasterIdLst>
  <p:sldIdLst>
    <p:sldId id="273" r:id="rId10"/>
    <p:sldId id="274" r:id="rId11"/>
    <p:sldId id="272" r:id="rId12"/>
    <p:sldId id="278" r:id="rId13"/>
    <p:sldId id="280" r:id="rId14"/>
    <p:sldId id="281" r:id="rId15"/>
    <p:sldId id="279" r:id="rId16"/>
    <p:sldId id="283" r:id="rId17"/>
    <p:sldId id="284" r:id="rId18"/>
    <p:sldId id="282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62" autoAdjust="0"/>
    <p:restoredTop sz="96395" autoAdjust="0"/>
  </p:normalViewPr>
  <p:slideViewPr>
    <p:cSldViewPr snapToGrid="0">
      <p:cViewPr varScale="1">
        <p:scale>
          <a:sx n="88" d="100"/>
          <a:sy n="88" d="100"/>
        </p:scale>
        <p:origin x="186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theme" Target="theme/theme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6C59B8-57B7-4006-9870-FBD76B274716}" type="datetimeFigureOut">
              <a:rPr lang="fr-FR" smtClean="0"/>
              <a:t>28/11/2024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5481D-FC9B-4E91-A5E2-BC0105D5FD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0526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D6A28309-58F9-4FE2-AA26-7C2018BF246D}" type="datetime1">
              <a:rPr lang="fr-FR" smtClean="0"/>
              <a:t>28/11/2024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3"/>
            </a:lvl1pPr>
          </a:lstStyle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440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>
            <a:extLst>
              <a:ext uri="{FF2B5EF4-FFF2-40B4-BE49-F238E27FC236}">
                <a16:creationId xmlns:a16="http://schemas.microsoft.com/office/drawing/2014/main" id="{7C436E6A-2C52-46FD-BE13-6E4111A806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19667" y="480485"/>
            <a:ext cx="5039784" cy="360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0025B3-AB06-4778-A348-4956E417D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 algn="ctr">
              <a:defRPr sz="133" cap="none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78101D17-0574-414C-8271-2797B268B8CF}" type="datetime1">
              <a:rPr lang="fr-FR" smtClean="0"/>
              <a:t>28/11/2024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A3A13A-28B0-4FE7-AE38-69E16DB5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967" y="5226051"/>
            <a:ext cx="4318000" cy="1200149"/>
          </a:xfrm>
        </p:spPr>
        <p:txBody>
          <a:bodyPr anchor="b"/>
          <a:lstStyle>
            <a:lvl1pPr>
              <a:defRPr sz="1533"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2D7731-59A3-4A8D-A8FB-1C50EB95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 smtClean="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38FB10FD-C7A1-4418-A34C-0D07CE91A20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5718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11">
            <a:extLst>
              <a:ext uri="{FF2B5EF4-FFF2-40B4-BE49-F238E27FC236}">
                <a16:creationId xmlns:a16="http://schemas.microsoft.com/office/drawing/2014/main" id="{A6E0553D-E9B3-4C34-982A-0446EB661B2E}"/>
              </a:ext>
            </a:extLst>
          </p:cNvPr>
          <p:cNvCxnSpPr/>
          <p:nvPr userDrawn="1"/>
        </p:nvCxnSpPr>
        <p:spPr bwMode="gray">
          <a:xfrm>
            <a:off x="480485" y="63796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5">
            <a:extLst>
              <a:ext uri="{FF2B5EF4-FFF2-40B4-BE49-F238E27FC236}">
                <a16:creationId xmlns:a16="http://schemas.microsoft.com/office/drawing/2014/main" id="{938BD17D-129F-4417-886B-5AA4B063D1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239184" y="239184"/>
            <a:ext cx="2885016" cy="191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1">
            <a:extLst>
              <a:ext uri="{FF2B5EF4-FFF2-40B4-BE49-F238E27FC236}">
                <a16:creationId xmlns:a16="http://schemas.microsoft.com/office/drawing/2014/main" id="{BDE5D986-A3DB-458E-BC77-34C88535414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04F57-4AD2-4454-A28B-8BBE0C3BE30D}" type="datetime1">
              <a:rPr lang="fr-FR" smtClean="0"/>
              <a:t>28/11/2024</a:t>
            </a:fld>
            <a:endParaRPr lang="fr-FR"/>
          </a:p>
        </p:txBody>
      </p:sp>
      <p:sp>
        <p:nvSpPr>
          <p:cNvPr id="8" name="Espace réservé du pied de page 2">
            <a:extLst>
              <a:ext uri="{FF2B5EF4-FFF2-40B4-BE49-F238E27FC236}">
                <a16:creationId xmlns:a16="http://schemas.microsoft.com/office/drawing/2014/main" id="{7BF9F5FF-0536-4BB8-A3B4-F653C3BAFC5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7">
            <a:extLst>
              <a:ext uri="{FF2B5EF4-FFF2-40B4-BE49-F238E27FC236}">
                <a16:creationId xmlns:a16="http://schemas.microsoft.com/office/drawing/2014/main" id="{607131B0-1AA1-4F74-95DD-5AA41C2772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534DF-23CE-4053-97EF-68E8A41F23D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96132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68B8F4E7-05E4-4A5B-941D-4DE1250178F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C6037-9151-4990-AC1C-5E9B9602A2EE}" type="datetime1">
              <a:rPr lang="fr-FR" smtClean="0"/>
              <a:t>28/11/2024</a:t>
            </a:fld>
            <a:endParaRPr lang="fr-FR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C8A1E641-9DC1-4C1E-923F-E38F2DD90BD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DE6662C9-9D80-4E5A-BC22-CB48438851E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BBA94-6AF7-481F-9D98-1C2F1365F56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4006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/>
          <a:lstStyle>
            <a:lvl1pPr algn="ctr">
              <a:defRPr cap="all" baseline="0"/>
            </a:lvl1pPr>
          </a:lstStyle>
          <a:p>
            <a:pPr lvl="0"/>
            <a:r>
              <a:rPr lang="en-US" noProof="0"/>
              <a:t>Click icon to add picture</a:t>
            </a:r>
            <a:endParaRPr lang="fr-FR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bIns="360000" anchor="ctr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79D367-760F-42BE-A982-845C472F6B7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D5539-6AA7-48B8-B3D8-C8FE9EEC6324}" type="datetime1">
              <a:rPr lang="fr-FR" smtClean="0"/>
              <a:t>28/11/2024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ABEA2A-B2E4-451E-9242-86CADCDC93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76FB17-9A03-4F4B-A395-51FCDA622F9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A4E00-0874-495F-8024-81EAC397AAF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6034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494D-056C-4F2E-A42A-A363F57A8A87}" type="datetime1">
              <a:rPr lang="fr-FR" smtClean="0"/>
              <a:t>28/11/2024</a:t>
            </a:fld>
            <a:endParaRPr 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5667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CDC62-4D51-427E-8F26-33CF016A3893}" type="datetime1">
              <a:rPr lang="fr-FR" smtClean="0"/>
              <a:t>28/11/2024</a:t>
            </a:fld>
            <a:endParaRPr 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519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28/11/2024</a:t>
            </a:fld>
            <a:endParaRPr lang="fr-FR" cap="al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95250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54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CAA48AF5-E4CF-4D17-80FB-EF6C5687F547}" type="datetime1">
              <a:rPr lang="fr-FR" cap="all" smtClean="0"/>
              <a:t>28/11/2024</a:t>
            </a:fld>
            <a:endParaRPr lang="fr-FR" cap="al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40781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6B5C2B-B0BF-4136-9EC7-0E7F54D1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985" y="238125"/>
            <a:ext cx="10351028" cy="44767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04812" y="1447201"/>
            <a:ext cx="11379201" cy="502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667A85D-7EC4-0B99-2DDB-8AF1B41EB73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1533" y="6629400"/>
            <a:ext cx="1559984" cy="228600"/>
          </a:xfrm>
        </p:spPr>
        <p:txBody>
          <a:bodyPr/>
          <a:lstStyle/>
          <a:p>
            <a:pPr algn="r"/>
            <a:fld id="{612BD64B-52DD-4CE5-91EE-39AE5184906A}" type="datetime1">
              <a:rPr lang="fr-FR" cap="all" smtClean="0"/>
              <a:t>28/11/2024</a:t>
            </a:fld>
            <a:endParaRPr lang="fr-FR" cap="all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66C17E4F-9CB7-FD6D-230A-9F229883507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80484" y="6629400"/>
            <a:ext cx="7871883" cy="228600"/>
          </a:xfrm>
        </p:spPr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04E59EF6-DB77-37B2-25EE-F63AE904645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52367" y="6629400"/>
            <a:ext cx="1799167" cy="228600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30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B22EE23-9E0F-448B-9C0B-C964E8EC20E0}" type="datetime1">
              <a:rPr lang="fr-FR" smtClean="0"/>
              <a:t>28/11/2024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  <a:prstGeom prst="rect">
            <a:avLst/>
          </a:prstGeom>
        </p:spPr>
        <p:txBody>
          <a:bodyPr anchor="b" anchorCtr="0"/>
          <a:lstStyle>
            <a:lvl1pPr>
              <a:defRPr sz="1533"/>
            </a:lvl1pPr>
          </a:lstStyle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568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CCB0844-C8A5-4DC7-B687-3EFF1519E52B}" type="datetime1">
              <a:rPr lang="fr-FR" cap="all" smtClean="0"/>
              <a:t>28/11/2024</a:t>
            </a:fld>
            <a:endParaRPr lang="fr-FR" cap="all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5797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cxnSp>
        <p:nvCxnSpPr>
          <p:cNvPr id="5" name="Google Shape;169;p14">
            <a:extLst>
              <a:ext uri="{FF2B5EF4-FFF2-40B4-BE49-F238E27FC236}">
                <a16:creationId xmlns:a16="http://schemas.microsoft.com/office/drawing/2014/main" id="{D039B1D2-01F3-D5CE-D228-5DE1D2D7A062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C901901E-D62A-87CB-C82F-43E2B3BF7D0C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0" name="Espace réservé du numéro de diapositive 4">
            <a:extLst>
              <a:ext uri="{FF2B5EF4-FFF2-40B4-BE49-F238E27FC236}">
                <a16:creationId xmlns:a16="http://schemas.microsoft.com/office/drawing/2014/main" id="{61DAE855-ADD2-551C-6219-8075263105C6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77C6EFA8-0C2A-C1E9-841C-95156BB0BD73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17/10/2024</a:t>
            </a:r>
          </a:p>
        </p:txBody>
      </p:sp>
    </p:spTree>
    <p:extLst>
      <p:ext uri="{BB962C8B-B14F-4D97-AF65-F5344CB8AC3E}">
        <p14:creationId xmlns:p14="http://schemas.microsoft.com/office/powerpoint/2010/main" val="35858324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5082373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/>
              <a:t>Sélectionner l’icône pour insérer une image, </a:t>
            </a:r>
            <a:br>
              <a:rPr lang="fr-FR"/>
            </a:br>
            <a:r>
              <a:rPr lang="fr-FR"/>
              <a:t>puis disposer l’image en arrière plan </a:t>
            </a:r>
            <a:br>
              <a:rPr lang="fr-FR"/>
            </a:br>
            <a:r>
              <a:rPr lang="fr-FR"/>
              <a:t>(Sélectionner l’image avec le bouton droit de la souris / </a:t>
            </a:r>
            <a:br>
              <a:rPr lang="fr-FR"/>
            </a:br>
            <a:r>
              <a:rPr lang="fr-FR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fr-FR"/>
              <a:t>Titre</a:t>
            </a:r>
          </a:p>
        </p:txBody>
      </p:sp>
      <p:cxnSp>
        <p:nvCxnSpPr>
          <p:cNvPr id="7" name="Google Shape;169;p14">
            <a:extLst>
              <a:ext uri="{FF2B5EF4-FFF2-40B4-BE49-F238E27FC236}">
                <a16:creationId xmlns:a16="http://schemas.microsoft.com/office/drawing/2014/main" id="{986C5777-8FB1-CC6E-4383-6537DD4B213A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BA451393-2C0B-76C9-7A60-426D4115DF55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0" name="Espace réservé du numéro de diapositive 4">
            <a:extLst>
              <a:ext uri="{FF2B5EF4-FFF2-40B4-BE49-F238E27FC236}">
                <a16:creationId xmlns:a16="http://schemas.microsoft.com/office/drawing/2014/main" id="{AC0EB233-D314-C1DC-298A-81378EF19C1E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1" name="Espace réservé de la date 3">
            <a:extLst>
              <a:ext uri="{FF2B5EF4-FFF2-40B4-BE49-F238E27FC236}">
                <a16:creationId xmlns:a16="http://schemas.microsoft.com/office/drawing/2014/main" id="{A9F2D58E-FB11-0CA5-F1EB-A58F492624D7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25/01/2024</a:t>
            </a:r>
          </a:p>
        </p:txBody>
      </p:sp>
    </p:spTree>
    <p:extLst>
      <p:ext uri="{BB962C8B-B14F-4D97-AF65-F5344CB8AC3E}">
        <p14:creationId xmlns:p14="http://schemas.microsoft.com/office/powerpoint/2010/main" val="35212622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148546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COPIL">
  <p:cSld name="Titre COPIL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7"/>
          <p:cNvSpPr txBox="1">
            <a:spLocks noGrp="1"/>
          </p:cNvSpPr>
          <p:nvPr>
            <p:ph type="title"/>
          </p:nvPr>
        </p:nvSpPr>
        <p:spPr>
          <a:xfrm>
            <a:off x="479999" y="737517"/>
            <a:ext cx="11232000" cy="9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7"/>
          <p:cNvSpPr txBox="1">
            <a:spLocks noGrp="1"/>
          </p:cNvSpPr>
          <p:nvPr>
            <p:ph type="body" idx="1"/>
          </p:nvPr>
        </p:nvSpPr>
        <p:spPr>
          <a:xfrm>
            <a:off x="4416000" y="240000"/>
            <a:ext cx="72960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6829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AutoNum type="arabicPeriod"/>
              <a:defRPr sz="1000" b="1"/>
            </a:lvl1pPr>
            <a:lvl2pPr marL="1219170" lvl="1" indent="-36829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AutoNum type="alphaLcPeriod"/>
              <a:defRPr sz="1000"/>
            </a:lvl2pPr>
            <a:lvl3pPr marL="1828754" lvl="2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438339" lvl="3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3047924" lvl="4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4" name="Google Shape;264;p17"/>
          <p:cNvSpPr txBox="1">
            <a:spLocks noGrp="1"/>
          </p:cNvSpPr>
          <p:nvPr>
            <p:ph type="body" idx="2"/>
          </p:nvPr>
        </p:nvSpPr>
        <p:spPr>
          <a:xfrm>
            <a:off x="479999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5" name="Google Shape;265;p17"/>
          <p:cNvSpPr txBox="1">
            <a:spLocks noGrp="1"/>
          </p:cNvSpPr>
          <p:nvPr>
            <p:ph type="body" idx="3"/>
          </p:nvPr>
        </p:nvSpPr>
        <p:spPr>
          <a:xfrm>
            <a:off x="4416000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6" name="Google Shape;266;p17"/>
          <p:cNvSpPr txBox="1">
            <a:spLocks noGrp="1"/>
          </p:cNvSpPr>
          <p:nvPr>
            <p:ph type="body" idx="4"/>
          </p:nvPr>
        </p:nvSpPr>
        <p:spPr>
          <a:xfrm>
            <a:off x="8352000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881978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1715310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2" indent="-143992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2" indent="-143992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823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745504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5"/>
            </a:lvl1pPr>
          </a:lstStyle>
          <a:p>
            <a:r>
              <a:rPr lang="fr-FR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9430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1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5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8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sp>
        <p:nvSpPr>
          <p:cNvPr id="10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/>
          </a:p>
        </p:txBody>
      </p:sp>
    </p:spTree>
    <p:extLst>
      <p:ext uri="{BB962C8B-B14F-4D97-AF65-F5344CB8AC3E}">
        <p14:creationId xmlns:p14="http://schemas.microsoft.com/office/powerpoint/2010/main" val="961996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43A3B15-A2FC-4FB9-AD3A-A94576E8B51C}" type="datetime1">
              <a:rPr lang="fr-FR" cap="all" smtClean="0"/>
              <a:t>28/11/2024</a:t>
            </a:fld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9881376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/>
          </a:p>
        </p:txBody>
      </p:sp>
    </p:spTree>
    <p:extLst>
      <p:ext uri="{BB962C8B-B14F-4D97-AF65-F5344CB8AC3E}">
        <p14:creationId xmlns:p14="http://schemas.microsoft.com/office/powerpoint/2010/main" val="7558703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/>
              <a:t>Sélectionner l’icône pour insérer une image, </a:t>
            </a:r>
            <a:br>
              <a:rPr lang="fr-FR"/>
            </a:br>
            <a:r>
              <a:rPr lang="fr-FR"/>
              <a:t>puis disposer l’image en arrière plan </a:t>
            </a:r>
            <a:br>
              <a:rPr lang="fr-FR"/>
            </a:br>
            <a:r>
              <a:rPr lang="fr-FR"/>
              <a:t>(Sélectionner l’image avec le bouton droit de la souris / </a:t>
            </a:r>
            <a:br>
              <a:rPr lang="fr-FR"/>
            </a:br>
            <a:r>
              <a:rPr lang="fr-FR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95" indent="-527995">
              <a:buFont typeface="+mj-lt"/>
              <a:buAutoNum type="arabicPeriod"/>
              <a:defRPr sz="4335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76041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9" indent="-143999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9" indent="-143999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3375543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4DF937B3-FA6F-B3AE-6A17-4D2582C627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3" y="404814"/>
            <a:ext cx="10585451" cy="471069"/>
          </a:xfrm>
        </p:spPr>
        <p:txBody>
          <a:bodyPr wrap="square" anchor="t">
            <a:spAutoFit/>
          </a:bodyPr>
          <a:lstStyle>
            <a:lvl1pPr>
              <a:spcBef>
                <a:spcPts val="0"/>
              </a:spcBef>
              <a:defRPr/>
            </a:lvl1pPr>
          </a:lstStyle>
          <a:p>
            <a:r>
              <a:rPr lang="fr-FR" noProof="0"/>
              <a:t>Cliquez pour modifier le titre</a:t>
            </a:r>
            <a:endParaRPr lang="fr-FR"/>
          </a:p>
        </p:txBody>
      </p:sp>
      <p:sp>
        <p:nvSpPr>
          <p:cNvPr id="5" name="Espace réservé du texte 13">
            <a:extLst>
              <a:ext uri="{FF2B5EF4-FFF2-40B4-BE49-F238E27FC236}">
                <a16:creationId xmlns:a16="http://schemas.microsoft.com/office/drawing/2014/main" id="{56E1A82C-9B6A-49AD-37CA-35D24A7B6B8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4713" y="980885"/>
            <a:ext cx="10585451" cy="21544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>
              <a:defRPr lang="fr-FR" dirty="0"/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2" name="Footer Placeholder 6">
            <a:extLst>
              <a:ext uri="{FF2B5EF4-FFF2-40B4-BE49-F238E27FC236}">
                <a16:creationId xmlns:a16="http://schemas.microsoft.com/office/drawing/2014/main" id="{A4C4EFED-F336-ED04-A2B5-D6957A185F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19225" y="6357043"/>
            <a:ext cx="3495672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lvl1pPr>
              <a:defRPr lang="fr-FR" sz="1000" dirty="0"/>
            </a:lvl1pPr>
          </a:lstStyle>
          <a:p>
            <a:pPr>
              <a:spcBef>
                <a:spcPts val="601"/>
              </a:spcBef>
            </a:pPr>
            <a:r>
              <a:rPr lang="fr-FR"/>
              <a:t>Offre T3 - bilan affinage et trajectoire</a:t>
            </a:r>
          </a:p>
        </p:txBody>
      </p:sp>
    </p:spTree>
    <p:extLst>
      <p:ext uri="{BB962C8B-B14F-4D97-AF65-F5344CB8AC3E}">
        <p14:creationId xmlns:p14="http://schemas.microsoft.com/office/powerpoint/2010/main" val="10903756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5"/>
            </a:lvl1pPr>
          </a:lstStyle>
          <a:p>
            <a:r>
              <a:rPr lang="fr-FR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160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1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5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8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sp>
        <p:nvSpPr>
          <p:cNvPr id="10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/>
          </a:p>
        </p:txBody>
      </p:sp>
    </p:spTree>
    <p:extLst>
      <p:ext uri="{BB962C8B-B14F-4D97-AF65-F5344CB8AC3E}">
        <p14:creationId xmlns:p14="http://schemas.microsoft.com/office/powerpoint/2010/main" val="24810751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/>
          </a:p>
        </p:txBody>
      </p:sp>
    </p:spTree>
    <p:extLst>
      <p:ext uri="{BB962C8B-B14F-4D97-AF65-F5344CB8AC3E}">
        <p14:creationId xmlns:p14="http://schemas.microsoft.com/office/powerpoint/2010/main" val="16999113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/>
              <a:t>Sélectionner l’icône pour insérer une image, </a:t>
            </a:r>
            <a:br>
              <a:rPr lang="fr-FR"/>
            </a:br>
            <a:r>
              <a:rPr lang="fr-FR"/>
              <a:t>puis disposer l’image en arrière plan </a:t>
            </a:r>
            <a:br>
              <a:rPr lang="fr-FR"/>
            </a:br>
            <a:r>
              <a:rPr lang="fr-FR"/>
              <a:t>(Sélectionner l’image avec le bouton droit de la souris / </a:t>
            </a:r>
            <a:br>
              <a:rPr lang="fr-FR"/>
            </a:br>
            <a:r>
              <a:rPr lang="fr-FR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1" indent="-527981">
              <a:buFont typeface="+mj-lt"/>
              <a:buAutoNum type="arabicPeriod"/>
              <a:defRPr sz="4335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8047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4" indent="-143994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4" indent="-143994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7928543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 bwMode="gray">
          <a:xfrm>
            <a:off x="478779" y="6378000"/>
            <a:ext cx="7872000" cy="480000"/>
          </a:xfrm>
        </p:spPr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AF43E6FD-AB27-4108-A2FC-346BB5F75E3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3"/>
          </p:nvPr>
        </p:nvSpPr>
        <p:spPr bwMode="gray">
          <a:xfrm>
            <a:off x="687919" y="1484321"/>
            <a:ext cx="10784416" cy="468153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04291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/>
              <a:t>Sélectionner l’icône pour insérer une image, </a:t>
            </a:r>
            <a:br>
              <a:rPr lang="fr-FR"/>
            </a:br>
            <a:r>
              <a:rPr lang="fr-FR"/>
              <a:t>puis disposer l’image en arrière plan </a:t>
            </a:r>
            <a:br>
              <a:rPr lang="fr-FR"/>
            </a:br>
            <a:r>
              <a:rPr lang="fr-FR"/>
              <a:t>(Sélectionner l’image avec le bouton droit de la souris / </a:t>
            </a:r>
            <a:br>
              <a:rPr lang="fr-FR"/>
            </a:br>
            <a:r>
              <a:rPr lang="fr-FR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078C76F-8411-4B5E-B1B4-7C80E9F631BC}" type="datetime1">
              <a:rPr lang="fr-FR" cap="all" smtClean="0"/>
              <a:t>28/11/2024</a:t>
            </a:fld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537328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4DF937B3-FA6F-B3AE-6A17-4D2582C627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6" y="404814"/>
            <a:ext cx="7235825" cy="471069"/>
          </a:xfrm>
        </p:spPr>
        <p:txBody>
          <a:bodyPr anchor="t">
            <a:spAutoFit/>
          </a:bodyPr>
          <a:lstStyle>
            <a:lvl1pPr>
              <a:spcBef>
                <a:spcPts val="0"/>
              </a:spcBef>
              <a:defRPr/>
            </a:lvl1pPr>
          </a:lstStyle>
          <a:p>
            <a:r>
              <a:rPr lang="fr-FR" noProof="0"/>
              <a:t>Cliquez pour modifier le titre</a:t>
            </a:r>
            <a:endParaRPr lang="en-US"/>
          </a:p>
        </p:txBody>
      </p:sp>
      <p:sp>
        <p:nvSpPr>
          <p:cNvPr id="5" name="Espace réservé du texte 13">
            <a:extLst>
              <a:ext uri="{FF2B5EF4-FFF2-40B4-BE49-F238E27FC236}">
                <a16:creationId xmlns:a16="http://schemas.microsoft.com/office/drawing/2014/main" id="{56E1A82C-9B6A-49AD-37CA-35D24A7B6B8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74716" y="980883"/>
            <a:ext cx="7235825" cy="276999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r>
              <a:rPr lang="fr-FR"/>
              <a:t>Cliquez pour modifier le sous-titre</a:t>
            </a:r>
          </a:p>
        </p:txBody>
      </p:sp>
    </p:spTree>
    <p:extLst>
      <p:ext uri="{BB962C8B-B14F-4D97-AF65-F5344CB8AC3E}">
        <p14:creationId xmlns:p14="http://schemas.microsoft.com/office/powerpoint/2010/main" val="2044749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>
            <a:extLst>
              <a:ext uri="{FF2B5EF4-FFF2-40B4-BE49-F238E27FC236}">
                <a16:creationId xmlns:a16="http://schemas.microsoft.com/office/drawing/2014/main" id="{7C436E6A-2C52-46FD-BE13-6E4111A806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19667" y="480485"/>
            <a:ext cx="5039784" cy="360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0025B3-AB06-4778-A348-4956E417D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 algn="ctr">
              <a:defRPr sz="133" cap="none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22C72787-DC05-44E4-A8A7-EA31666ECC30}" type="datetime1">
              <a:rPr lang="fr-FR" smtClean="0"/>
              <a:t>28/11/2024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A3A13A-28B0-4FE7-AE38-69E16DB5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967" y="5226051"/>
            <a:ext cx="4318000" cy="1200149"/>
          </a:xfrm>
        </p:spPr>
        <p:txBody>
          <a:bodyPr anchor="b"/>
          <a:lstStyle>
            <a:lvl1pPr>
              <a:defRPr sz="1533"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2D7731-59A3-4A8D-A8FB-1C50EB95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 smtClean="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38FB10FD-C7A1-4418-A34C-0D07CE91A20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58040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11">
            <a:extLst>
              <a:ext uri="{FF2B5EF4-FFF2-40B4-BE49-F238E27FC236}">
                <a16:creationId xmlns:a16="http://schemas.microsoft.com/office/drawing/2014/main" id="{A6E0553D-E9B3-4C34-982A-0446EB661B2E}"/>
              </a:ext>
            </a:extLst>
          </p:cNvPr>
          <p:cNvCxnSpPr/>
          <p:nvPr userDrawn="1"/>
        </p:nvCxnSpPr>
        <p:spPr bwMode="gray">
          <a:xfrm>
            <a:off x="480485" y="63796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5">
            <a:extLst>
              <a:ext uri="{FF2B5EF4-FFF2-40B4-BE49-F238E27FC236}">
                <a16:creationId xmlns:a16="http://schemas.microsoft.com/office/drawing/2014/main" id="{938BD17D-129F-4417-886B-5AA4B063D1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239184" y="239184"/>
            <a:ext cx="2885016" cy="191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1">
            <a:extLst>
              <a:ext uri="{FF2B5EF4-FFF2-40B4-BE49-F238E27FC236}">
                <a16:creationId xmlns:a16="http://schemas.microsoft.com/office/drawing/2014/main" id="{BDE5D986-A3DB-458E-BC77-34C88535414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2D77D-7666-49FD-B502-5F440F0A1806}" type="datetime1">
              <a:rPr lang="fr-FR" smtClean="0"/>
              <a:t>28/11/2024</a:t>
            </a:fld>
            <a:endParaRPr lang="fr-FR"/>
          </a:p>
        </p:txBody>
      </p:sp>
      <p:sp>
        <p:nvSpPr>
          <p:cNvPr id="8" name="Espace réservé du pied de page 2">
            <a:extLst>
              <a:ext uri="{FF2B5EF4-FFF2-40B4-BE49-F238E27FC236}">
                <a16:creationId xmlns:a16="http://schemas.microsoft.com/office/drawing/2014/main" id="{7BF9F5FF-0536-4BB8-A3B4-F653C3BAFC5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7">
            <a:extLst>
              <a:ext uri="{FF2B5EF4-FFF2-40B4-BE49-F238E27FC236}">
                <a16:creationId xmlns:a16="http://schemas.microsoft.com/office/drawing/2014/main" id="{607131B0-1AA1-4F74-95DD-5AA41C2772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534DF-23CE-4053-97EF-68E8A41F23D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748415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68B8F4E7-05E4-4A5B-941D-4DE1250178F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49C9A-A0B6-454E-AB85-5E08EC7D603E}" type="datetime1">
              <a:rPr lang="fr-FR" smtClean="0"/>
              <a:t>28/11/2024</a:t>
            </a:fld>
            <a:endParaRPr lang="fr-FR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C8A1E641-9DC1-4C1E-923F-E38F2DD90BD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DE6662C9-9D80-4E5A-BC22-CB48438851E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BBA94-6AF7-481F-9D98-1C2F1365F56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25128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/>
          <a:lstStyle>
            <a:lvl1pPr algn="ctr">
              <a:defRPr cap="all" baseline="0"/>
            </a:lvl1pPr>
          </a:lstStyle>
          <a:p>
            <a:pPr lvl="0"/>
            <a:r>
              <a:rPr lang="en-US" noProof="0"/>
              <a:t>Click icon to add picture</a:t>
            </a:r>
            <a:endParaRPr lang="fr-FR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bIns="360000" anchor="ctr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79D367-760F-42BE-A982-845C472F6B7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D7701-97A5-4DF3-B7EE-2DDC6458354B}" type="datetime1">
              <a:rPr lang="fr-FR" smtClean="0"/>
              <a:t>28/11/2024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ABEA2A-B2E4-451E-9242-86CADCDC93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76FB17-9A03-4F4B-A395-51FCDA622F9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A4E00-0874-495F-8024-81EAC397AAF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05256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D3521-2E5D-4A22-BD8D-2C1781FC521D}" type="datetime1">
              <a:rPr lang="fr-FR" smtClean="0"/>
              <a:t>28/11/2024</a:t>
            </a:fld>
            <a:endParaRPr 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631097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8898B-8EB2-46B4-8820-43C858D6D942}" type="datetime1">
              <a:rPr lang="fr-FR" smtClean="0"/>
              <a:t>28/11/2024</a:t>
            </a:fld>
            <a:endParaRPr 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1408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1A7FDA07-DF30-4A43-93E2-DCE440059228}" type="datetime1">
              <a:rPr lang="fr-FR" cap="all" smtClean="0"/>
              <a:t>28/11/2024</a:t>
            </a:fld>
            <a:endParaRPr lang="fr-FR" cap="al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127977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54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944757A-3A12-4F1F-A537-58B76CD64F74}" type="datetime1">
              <a:rPr lang="fr-FR" cap="all" smtClean="0"/>
              <a:t>28/11/2024</a:t>
            </a:fld>
            <a:endParaRPr lang="fr-FR" cap="al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008752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6B5C2B-B0BF-4136-9EC7-0E7F54D1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985" y="238125"/>
            <a:ext cx="10351028" cy="44767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04812" y="1447201"/>
            <a:ext cx="11379201" cy="502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667A85D-7EC4-0B99-2DDB-8AF1B41EB73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1533" y="6629400"/>
            <a:ext cx="1559984" cy="228600"/>
          </a:xfrm>
        </p:spPr>
        <p:txBody>
          <a:bodyPr/>
          <a:lstStyle/>
          <a:p>
            <a:pPr algn="r"/>
            <a:fld id="{9944757A-3A12-4F1F-A537-58B76CD64F74}" type="datetime1">
              <a:rPr lang="fr-FR" cap="all" smtClean="0"/>
              <a:t>28/11/2024</a:t>
            </a:fld>
            <a:endParaRPr lang="fr-FR" cap="all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66C17E4F-9CB7-FD6D-230A-9F229883507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80484" y="6629400"/>
            <a:ext cx="7871883" cy="228600"/>
          </a:xfrm>
        </p:spPr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04E59EF6-DB77-37B2-25EE-F63AE904645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52367" y="6629400"/>
            <a:ext cx="1799167" cy="228600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412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0E10C516-08A8-43C7-83FF-CC8150ED7CCA}" type="datetime1">
              <a:rPr lang="fr-FR" cap="all" smtClean="0"/>
              <a:t>28/11/2024</a:t>
            </a:fld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054902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/>
          <a:p>
            <a:r>
              <a:rPr lang="fr-FR" noProof="0"/>
              <a:t>Titre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7D0549B5-8424-4CD6-BE61-8FE4FBADC8FA}" type="datetime1">
              <a:rPr lang="fr-FR" cap="all" smtClean="0"/>
              <a:t>28/11/2024</a:t>
            </a:fld>
            <a:endParaRPr lang="fr-FR" cap="all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479997" y="2448000"/>
            <a:ext cx="11232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42430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E5E1B7-9EA3-4754-B4B0-CF3B0063FB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BDA659A-BFDD-4791-8C92-194D513F5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817482-1CE4-489C-936A-7DC3CC42E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4B6BA-8AED-471E-9EB1-2CA5674A6325}" type="datetime1">
              <a:rPr lang="fr-FR" smtClean="0"/>
              <a:t>28/11/2024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EEB089-F118-4450-A2C5-98D88D7CC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E088FA-760B-4941-B20F-F8B63C179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4A11-5BBC-4C39-AF9D-1F882C368C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0785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fld id="{45AB190F-45FE-4C5A-B584-40B07C589B2C}" type="datetime1">
              <a:rPr lang="fr-FR" cap="all" smtClean="0"/>
              <a:t>28/11/2024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Délégation interministérielle à l’hébergement et à l’accès au logement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4052606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28/11/2024</a:t>
            </a:fld>
            <a:endParaRPr lang="fr-FR" cap="al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888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23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0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9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45.xml"/><Relationship Id="rId10" Type="http://schemas.openxmlformats.org/officeDocument/2006/relationships/theme" Target="../theme/theme6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fld id="{FD29E78E-4CEA-4D40-BF8D-5F9F75AA2EBD}" type="datetime1">
              <a:rPr lang="fr-FR" cap="all" smtClean="0"/>
              <a:t>28/11/2024</a:t>
            </a:fld>
            <a:endParaRPr lang="fr-FR" cap="all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0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27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717" r:id="rId9"/>
  </p:sldLayoutIdLst>
  <p:hf sldNum="0"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2" indent="-95998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575986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80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72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D8A838-8E60-43E1-9B4E-20897853F789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80485" y="1200152"/>
            <a:ext cx="11231033" cy="9588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89A6F8-EEB1-4380-A43F-389C122F0003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80485" y="2448985"/>
            <a:ext cx="11231033" cy="343111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A89A34-3AE3-4DC6-8844-6C40A9D2C74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10151533" y="6615296"/>
            <a:ext cx="1559984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cap="all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8EAF5609-065B-4BA4-8F55-E09C0D2ABC27}" type="datetime1">
              <a:rPr lang="fr-FR" smtClean="0"/>
              <a:t>28/11/2024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0DD45A-7A2C-4B4C-A896-B22746B63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80484" y="6615296"/>
            <a:ext cx="7871883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A57AA4-C9A6-4272-ABF7-80116F7CB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8352367" y="6615296"/>
            <a:ext cx="1799167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BAFF5295-D322-43C5-A54D-B5BE5FA7F819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22EF4B0-DA91-4A7C-9AD0-FD3AD13EEED9}"/>
              </a:ext>
            </a:extLst>
          </p:cNvPr>
          <p:cNvCxnSpPr/>
          <p:nvPr userDrawn="1"/>
        </p:nvCxnSpPr>
        <p:spPr bwMode="gray">
          <a:xfrm>
            <a:off x="480485" y="66082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Image 6">
            <a:extLst>
              <a:ext uri="{FF2B5EF4-FFF2-40B4-BE49-F238E27FC236}">
                <a16:creationId xmlns:a16="http://schemas.microsoft.com/office/drawing/2014/main" id="{65B71EB6-0CF7-4B08-ABCF-E378C1B8C82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83118" y="143933"/>
            <a:ext cx="960967" cy="719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SIPCMContentMarking" descr="{&quot;HashCode&quot;:-1489314896,&quot;Placement&quot;:&quot;Footer&quot;,&quot;Top&quot;:385.811737,&quot;Left&quot;:0.0,&quot;SlideWidth&quot;:720,&quot;SlideHeight&quot;:405}">
            <a:extLst>
              <a:ext uri="{FF2B5EF4-FFF2-40B4-BE49-F238E27FC236}">
                <a16:creationId xmlns:a16="http://schemas.microsoft.com/office/drawing/2014/main" id="{896FCC2F-CCCF-4B64-8CBA-BA13A9571E35}"/>
              </a:ext>
            </a:extLst>
          </p:cNvPr>
          <p:cNvSpPr txBox="1"/>
          <p:nvPr userDrawn="1"/>
        </p:nvSpPr>
        <p:spPr>
          <a:xfrm>
            <a:off x="6612934" y="6615297"/>
            <a:ext cx="17394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srgbClr val="CF022B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C2 – Usage restreint </a:t>
            </a:r>
          </a:p>
        </p:txBody>
      </p:sp>
    </p:spTree>
    <p:extLst>
      <p:ext uri="{BB962C8B-B14F-4D97-AF65-F5344CB8AC3E}">
        <p14:creationId xmlns:p14="http://schemas.microsoft.com/office/powerpoint/2010/main" val="1033343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</p:sldLayoutIdLst>
  <p:hf sldNum="0"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5pPr>
      <a:lvl6pPr marL="609585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6pPr>
      <a:lvl7pPr marL="1219170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7pPr>
      <a:lvl8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8pPr>
      <a:lvl9pPr marL="2438339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9pPr>
    </p:titleStyle>
    <p:bodyStyle>
      <a:lvl1pPr algn="l" rtl="0" fontAlgn="base">
        <a:spcBef>
          <a:spcPct val="0"/>
        </a:spcBef>
        <a:spcAft>
          <a:spcPts val="667"/>
        </a:spcAft>
        <a:buFont typeface="Arial" panose="020B0604020202020204" pitchFamily="34" charset="0"/>
        <a:defRPr sz="1333" kern="1200">
          <a:solidFill>
            <a:schemeClr val="tx1"/>
          </a:solidFill>
          <a:latin typeface="+mn-lt"/>
          <a:ea typeface="+mn-ea"/>
          <a:cs typeface="+mn-cs"/>
        </a:defRPr>
      </a:lvl1pPr>
      <a:lvl2pPr marL="334425" indent="-95248" algn="l" rtl="0" fontAlgn="base">
        <a:spcBef>
          <a:spcPts val="800"/>
        </a:spcBef>
        <a:spcAft>
          <a:spcPts val="8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5719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3pPr>
      <a:lvl4pPr marL="814897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4pPr>
      <a:lvl5pPr marL="1102756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  <p:cxnSp>
        <p:nvCxnSpPr>
          <p:cNvPr id="14" name="Google Shape;169;p14">
            <a:extLst>
              <a:ext uri="{FF2B5EF4-FFF2-40B4-BE49-F238E27FC236}">
                <a16:creationId xmlns:a16="http://schemas.microsoft.com/office/drawing/2014/main" id="{BCC06D1D-78A4-90D9-320E-35976AFD1888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" name="Espace réservé du pied de page 3">
            <a:extLst>
              <a:ext uri="{FF2B5EF4-FFF2-40B4-BE49-F238E27FC236}">
                <a16:creationId xmlns:a16="http://schemas.microsoft.com/office/drawing/2014/main" id="{3FD3B5A3-6EC0-E99E-595F-9BA34DCA56AD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6" name="Espace réservé du numéro de diapositive 4">
            <a:extLst>
              <a:ext uri="{FF2B5EF4-FFF2-40B4-BE49-F238E27FC236}">
                <a16:creationId xmlns:a16="http://schemas.microsoft.com/office/drawing/2014/main" id="{D2A81AFE-8E52-DDDD-1545-403D43614659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A083FAF4-F4BC-6A18-2113-3ABD8379C40B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17/10/2024</a:t>
            </a:r>
          </a:p>
        </p:txBody>
      </p:sp>
    </p:spTree>
    <p:extLst>
      <p:ext uri="{BB962C8B-B14F-4D97-AF65-F5344CB8AC3E}">
        <p14:creationId xmlns:p14="http://schemas.microsoft.com/office/powerpoint/2010/main" val="2298242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</p:sldLayoutIdLst>
  <p:hf sldNum="0"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2" indent="-95998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575986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80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72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1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429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6" r:id="rId6"/>
  </p:sldLayoutIdLst>
  <p:hf hdr="0" dt="0"/>
  <p:txStyles>
    <p:titleStyle>
      <a:lvl1pPr algn="l" defTabSz="1219187" rtl="0" eaLnBrk="1" latinLnBrk="0" hangingPunct="1">
        <a:lnSpc>
          <a:spcPct val="90000"/>
        </a:lnSpc>
        <a:spcBef>
          <a:spcPct val="0"/>
        </a:spcBef>
        <a:buNone/>
        <a:defRPr sz="3401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87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6" indent="-95999" algn="l" defTabSz="1219187" rtl="0" eaLnBrk="1" latinLnBrk="0" hangingPunct="1">
        <a:lnSpc>
          <a:spcPct val="100000"/>
        </a:lnSpc>
        <a:spcBef>
          <a:spcPts val="799"/>
        </a:spcBef>
        <a:spcAft>
          <a:spcPts val="799"/>
        </a:spcAft>
        <a:buFont typeface="Arial" pitchFamily="34" charset="0"/>
        <a:buChar char="•"/>
        <a:defRPr sz="1265" kern="1200">
          <a:solidFill>
            <a:schemeClr val="tx1"/>
          </a:solidFill>
          <a:latin typeface="+mn-lt"/>
          <a:ea typeface="+mn-ea"/>
          <a:cs typeface="+mn-cs"/>
        </a:defRPr>
      </a:lvl2pPr>
      <a:lvl3pPr marL="575994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90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90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64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358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1952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545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94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87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81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74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68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62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155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749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1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5" r:id="rId7"/>
  </p:sldLayoutIdLst>
  <p:hf hdr="0" dt="0"/>
  <p:txStyles>
    <p:titleStyle>
      <a:lvl1pPr algn="l" defTabSz="1219158" rtl="0" eaLnBrk="1" latinLnBrk="0" hangingPunct="1">
        <a:lnSpc>
          <a:spcPct val="90000"/>
        </a:lnSpc>
        <a:spcBef>
          <a:spcPct val="0"/>
        </a:spcBef>
        <a:buNone/>
        <a:defRPr sz="3401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58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89" indent="-95999" algn="l" defTabSz="1219158" rtl="0" eaLnBrk="1" latinLnBrk="0" hangingPunct="1">
        <a:lnSpc>
          <a:spcPct val="100000"/>
        </a:lnSpc>
        <a:spcBef>
          <a:spcPts val="799"/>
        </a:spcBef>
        <a:spcAft>
          <a:spcPts val="799"/>
        </a:spcAft>
        <a:buFont typeface="Arial" pitchFamily="34" charset="0"/>
        <a:buChar char="•"/>
        <a:defRPr sz="1265" kern="1200">
          <a:solidFill>
            <a:schemeClr val="tx1"/>
          </a:solidFill>
          <a:latin typeface="+mn-lt"/>
          <a:ea typeface="+mn-ea"/>
          <a:cs typeface="+mn-cs"/>
        </a:defRPr>
      </a:lvl2pPr>
      <a:lvl3pPr marL="575980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73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60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682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261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1840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417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9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58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34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14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93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71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48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27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D8A838-8E60-43E1-9B4E-20897853F789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80485" y="1200152"/>
            <a:ext cx="11231033" cy="9588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89A6F8-EEB1-4380-A43F-389C122F0003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80485" y="2448985"/>
            <a:ext cx="11231033" cy="343111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A89A34-3AE3-4DC6-8844-6C40A9D2C74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10151533" y="6615296"/>
            <a:ext cx="1559984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cap="all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855BE00D-CB04-404A-9517-636075592FE0}" type="datetime1">
              <a:rPr lang="fr-FR" smtClean="0"/>
              <a:pPr>
                <a:defRPr/>
              </a:pPr>
              <a:t>28/11/2024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0DD45A-7A2C-4B4C-A896-B22746B63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80484" y="6615296"/>
            <a:ext cx="7871883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A57AA4-C9A6-4272-ABF7-80116F7CB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8352367" y="6615296"/>
            <a:ext cx="1799167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BAFF5295-D322-43C5-A54D-B5BE5FA7F819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22EF4B0-DA91-4A7C-9AD0-FD3AD13EEED9}"/>
              </a:ext>
            </a:extLst>
          </p:cNvPr>
          <p:cNvCxnSpPr/>
          <p:nvPr userDrawn="1"/>
        </p:nvCxnSpPr>
        <p:spPr bwMode="gray">
          <a:xfrm>
            <a:off x="480485" y="66082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Image 6">
            <a:extLst>
              <a:ext uri="{FF2B5EF4-FFF2-40B4-BE49-F238E27FC236}">
                <a16:creationId xmlns:a16="http://schemas.microsoft.com/office/drawing/2014/main" id="{65B71EB6-0CF7-4B08-ABCF-E378C1B8C82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83118" y="143933"/>
            <a:ext cx="960967" cy="719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SIPCMContentMarking" descr="{&quot;HashCode&quot;:-1489314896,&quot;Placement&quot;:&quot;Footer&quot;,&quot;Top&quot;:385.811737,&quot;Left&quot;:0.0,&quot;SlideWidth&quot;:720,&quot;SlideHeight&quot;:405}">
            <a:extLst>
              <a:ext uri="{FF2B5EF4-FFF2-40B4-BE49-F238E27FC236}">
                <a16:creationId xmlns:a16="http://schemas.microsoft.com/office/drawing/2014/main" id="{896FCC2F-CCCF-4B64-8CBA-BA13A9571E35}"/>
              </a:ext>
            </a:extLst>
          </p:cNvPr>
          <p:cNvSpPr txBox="1"/>
          <p:nvPr userDrawn="1"/>
        </p:nvSpPr>
        <p:spPr>
          <a:xfrm>
            <a:off x="6612934" y="6615297"/>
            <a:ext cx="17394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srgbClr val="CF022B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C2 – Usage restreint </a:t>
            </a:r>
          </a:p>
        </p:txBody>
      </p:sp>
    </p:spTree>
    <p:extLst>
      <p:ext uri="{BB962C8B-B14F-4D97-AF65-F5344CB8AC3E}">
        <p14:creationId xmlns:p14="http://schemas.microsoft.com/office/powerpoint/2010/main" val="1934898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</p:sldLayoutIdLst>
  <p:hf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5pPr>
      <a:lvl6pPr marL="609585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6pPr>
      <a:lvl7pPr marL="1219170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7pPr>
      <a:lvl8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8pPr>
      <a:lvl9pPr marL="2438339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9pPr>
    </p:titleStyle>
    <p:bodyStyle>
      <a:lvl1pPr algn="l" rtl="0" fontAlgn="base">
        <a:spcBef>
          <a:spcPct val="0"/>
        </a:spcBef>
        <a:spcAft>
          <a:spcPts val="667"/>
        </a:spcAft>
        <a:buFont typeface="Arial" panose="020B0604020202020204" pitchFamily="34" charset="0"/>
        <a:defRPr sz="1333" kern="1200">
          <a:solidFill>
            <a:schemeClr val="tx1"/>
          </a:solidFill>
          <a:latin typeface="+mn-lt"/>
          <a:ea typeface="+mn-ea"/>
          <a:cs typeface="+mn-cs"/>
        </a:defRPr>
      </a:lvl1pPr>
      <a:lvl2pPr marL="334425" indent="-95248" algn="l" rtl="0" fontAlgn="base">
        <a:spcBef>
          <a:spcPts val="800"/>
        </a:spcBef>
        <a:spcAft>
          <a:spcPts val="8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5719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3pPr>
      <a:lvl4pPr marL="814897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4pPr>
      <a:lvl5pPr marL="1102756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5732CFF6-19D4-F3D1-0D63-CD9769C4A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FBCBA9E-90CC-1C2B-B5C3-7C51304A3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28/11/2024</a:t>
            </a:fld>
            <a:endParaRPr lang="fr-FR" cap="al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B9CF41-B6D8-3C75-AB76-3F76C31A4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7FD01809-527B-BFBF-C6EE-ACC6997F9E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4400" dirty="0"/>
              <a:t>comité</a:t>
            </a:r>
            <a:r>
              <a:rPr lang="fr-FR" dirty="0"/>
              <a:t> référents SI SIAO</a:t>
            </a:r>
          </a:p>
          <a:p>
            <a:r>
              <a:rPr lang="fr-FR" sz="2800" b="0" dirty="0"/>
              <a:t>Novembre 2024</a:t>
            </a:r>
          </a:p>
        </p:txBody>
      </p:sp>
    </p:spTree>
    <p:extLst>
      <p:ext uri="{BB962C8B-B14F-4D97-AF65-F5344CB8AC3E}">
        <p14:creationId xmlns:p14="http://schemas.microsoft.com/office/powerpoint/2010/main" val="136625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7BC86DF-9CE8-9918-D609-05BDEC4DCF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7348" y="2459040"/>
            <a:ext cx="11700000" cy="382252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Modifier le format de partage des tickets vus en comité (Excel au lieu de PDF)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i="0" dirty="0"/>
              <a:t>Passer les sujets propres à l’IDF (Delta) en fin de comité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4B85B160-D046-18E7-B86A-F896A9277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Remarques et suggestions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BA35C8-A110-5314-2DEA-1796DEC85DDC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28/11/2024</a:t>
            </a:fld>
            <a:endParaRPr lang="fr-FR" cap="al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586935-EE99-3DF0-28AA-2148E77C1E1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pic>
        <p:nvPicPr>
          <p:cNvPr id="7" name="Graphique 6" descr="Questions avec un remplissage uni">
            <a:extLst>
              <a:ext uri="{FF2B5EF4-FFF2-40B4-BE49-F238E27FC236}">
                <a16:creationId xmlns:a16="http://schemas.microsoft.com/office/drawing/2014/main" id="{21CABB6A-8DCF-ED89-E6D0-E5603B7755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7514" y="90096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180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7EFF5AB9-7B85-8B59-3F95-414EF6B19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2662C48-4EA7-BAB4-5AFF-6951858CD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CCB0844-C8A5-4DC7-B687-3EFF1519E52B}" type="datetime1">
              <a:rPr lang="fr-FR" cap="all" smtClean="0"/>
              <a:t>28/11/2024</a:t>
            </a:fld>
            <a:endParaRPr lang="fr-FR" cap="al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FBF223A-375B-8A6D-B7F5-095E3C157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905330F-C394-A57E-9093-BB85704DF2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9999" y="2160000"/>
            <a:ext cx="6639258" cy="2403976"/>
          </a:xfrm>
        </p:spPr>
        <p:txBody>
          <a:bodyPr/>
          <a:lstStyle/>
          <a:p>
            <a:r>
              <a:rPr lang="fr-FR" sz="1800" dirty="0"/>
              <a:t> Thématiques identifiées</a:t>
            </a:r>
          </a:p>
          <a:p>
            <a:r>
              <a:rPr lang="fr-FR" sz="1800" dirty="0"/>
              <a:t> Liste des tickets</a:t>
            </a:r>
          </a:p>
          <a:p>
            <a:r>
              <a:rPr lang="fr-FR" sz="1800" dirty="0"/>
              <a:t> Relevé d’informations, décisions et d’actions</a:t>
            </a:r>
          </a:p>
        </p:txBody>
      </p:sp>
    </p:spTree>
    <p:extLst>
      <p:ext uri="{BB962C8B-B14F-4D97-AF65-F5344CB8AC3E}">
        <p14:creationId xmlns:p14="http://schemas.microsoft.com/office/powerpoint/2010/main" val="2488135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0485" y="1200153"/>
            <a:ext cx="11231033" cy="421614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1. Thématiques identifiées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28/11/2024</a:t>
            </a:fld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F4874DC1-A230-E90F-9620-5157B2D98187}"/>
              </a:ext>
            </a:extLst>
          </p:cNvPr>
          <p:cNvSpPr/>
          <p:nvPr/>
        </p:nvSpPr>
        <p:spPr>
          <a:xfrm>
            <a:off x="480482" y="1967163"/>
            <a:ext cx="2863515" cy="45740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400" i="1" dirty="0">
                <a:solidFill>
                  <a:schemeClr val="tx1"/>
                </a:solidFill>
              </a:rPr>
              <a:t>Les thématiques demandes et extractions ont été identifiées dans les demandes les plus récurrentes et les plus impactantes. 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3248EA83-F139-ADF3-BD54-0A7F9AF95F29}"/>
              </a:ext>
            </a:extLst>
          </p:cNvPr>
          <p:cNvSpPr/>
          <p:nvPr/>
        </p:nvSpPr>
        <p:spPr>
          <a:xfrm>
            <a:off x="3549316" y="1967163"/>
            <a:ext cx="8162201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Thématiques du SI SIAO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grpSp>
        <p:nvGrpSpPr>
          <p:cNvPr id="114" name="Groupe 113">
            <a:extLst>
              <a:ext uri="{FF2B5EF4-FFF2-40B4-BE49-F238E27FC236}">
                <a16:creationId xmlns:a16="http://schemas.microsoft.com/office/drawing/2014/main" id="{8EE9B679-AEAA-67AC-9DBA-F2EBFA57A0C0}"/>
              </a:ext>
            </a:extLst>
          </p:cNvPr>
          <p:cNvGrpSpPr/>
          <p:nvPr/>
        </p:nvGrpSpPr>
        <p:grpSpPr>
          <a:xfrm>
            <a:off x="3549316" y="2523946"/>
            <a:ext cx="1174750" cy="601663"/>
            <a:chOff x="546100" y="1612899"/>
            <a:chExt cx="1174750" cy="601663"/>
          </a:xfrm>
        </p:grpSpPr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5E04571F-9635-A138-3EA3-67C4E473349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6" name="Rectangle : coins arrondis 115">
              <a:extLst>
                <a:ext uri="{FF2B5EF4-FFF2-40B4-BE49-F238E27FC236}">
                  <a16:creationId xmlns:a16="http://schemas.microsoft.com/office/drawing/2014/main" id="{C067294A-8395-1756-580E-23A5C7B2085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17" name="ZoneTexte 116">
              <a:extLst>
                <a:ext uri="{FF2B5EF4-FFF2-40B4-BE49-F238E27FC236}">
                  <a16:creationId xmlns:a16="http://schemas.microsoft.com/office/drawing/2014/main" id="{9B8D42A5-0284-648B-EBDE-8F947054907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Administration</a:t>
              </a:r>
            </a:p>
          </p:txBody>
        </p:sp>
      </p:grpSp>
      <p:grpSp>
        <p:nvGrpSpPr>
          <p:cNvPr id="118" name="Groupe 117">
            <a:extLst>
              <a:ext uri="{FF2B5EF4-FFF2-40B4-BE49-F238E27FC236}">
                <a16:creationId xmlns:a16="http://schemas.microsoft.com/office/drawing/2014/main" id="{D7AE491E-4C3E-97C4-B70D-23830D9A61AE}"/>
              </a:ext>
            </a:extLst>
          </p:cNvPr>
          <p:cNvGrpSpPr/>
          <p:nvPr/>
        </p:nvGrpSpPr>
        <p:grpSpPr>
          <a:xfrm>
            <a:off x="4921249" y="2523945"/>
            <a:ext cx="1174750" cy="601663"/>
            <a:chOff x="546100" y="1612899"/>
            <a:chExt cx="1174750" cy="601663"/>
          </a:xfrm>
        </p:grpSpPr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B5F1AAEA-B8A1-EB48-43FE-93C8BCA7AE0D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0" name="Rectangle : coins arrondis 119">
              <a:extLst>
                <a:ext uri="{FF2B5EF4-FFF2-40B4-BE49-F238E27FC236}">
                  <a16:creationId xmlns:a16="http://schemas.microsoft.com/office/drawing/2014/main" id="{5178A734-A763-A860-1E4F-B7835EB4B9B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21" name="ZoneTexte 120">
              <a:extLst>
                <a:ext uri="{FF2B5EF4-FFF2-40B4-BE49-F238E27FC236}">
                  <a16:creationId xmlns:a16="http://schemas.microsoft.com/office/drawing/2014/main" id="{F072ED77-E50C-5B58-1853-53B8C29EC52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Connexion</a:t>
              </a:r>
            </a:p>
          </p:txBody>
        </p:sp>
      </p:grpSp>
      <p:grpSp>
        <p:nvGrpSpPr>
          <p:cNvPr id="122" name="Groupe 121">
            <a:extLst>
              <a:ext uri="{FF2B5EF4-FFF2-40B4-BE49-F238E27FC236}">
                <a16:creationId xmlns:a16="http://schemas.microsoft.com/office/drawing/2014/main" id="{7E8A5B3E-8D6F-BECF-51E3-9F4AB6A17361}"/>
              </a:ext>
            </a:extLst>
          </p:cNvPr>
          <p:cNvGrpSpPr/>
          <p:nvPr/>
        </p:nvGrpSpPr>
        <p:grpSpPr>
          <a:xfrm>
            <a:off x="6301318" y="2530450"/>
            <a:ext cx="1174750" cy="601663"/>
            <a:chOff x="546100" y="1612899"/>
            <a:chExt cx="1174750" cy="601663"/>
          </a:xfrm>
        </p:grpSpPr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D3453A4B-21FF-BD17-A035-CBFB6A87E72B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4" name="Rectangle : coins arrondis 123">
              <a:extLst>
                <a:ext uri="{FF2B5EF4-FFF2-40B4-BE49-F238E27FC236}">
                  <a16:creationId xmlns:a16="http://schemas.microsoft.com/office/drawing/2014/main" id="{62B5E59F-ADFF-0EC7-5161-0DCE1A897A95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25" name="ZoneTexte 124">
              <a:extLst>
                <a:ext uri="{FF2B5EF4-FFF2-40B4-BE49-F238E27FC236}">
                  <a16:creationId xmlns:a16="http://schemas.microsoft.com/office/drawing/2014/main" id="{906491E3-0AEC-3637-E3DB-A47ECA6B1B2F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Tableaux de bord</a:t>
              </a:r>
            </a:p>
          </p:txBody>
        </p:sp>
      </p:grpSp>
      <p:grpSp>
        <p:nvGrpSpPr>
          <p:cNvPr id="126" name="Groupe 125">
            <a:extLst>
              <a:ext uri="{FF2B5EF4-FFF2-40B4-BE49-F238E27FC236}">
                <a16:creationId xmlns:a16="http://schemas.microsoft.com/office/drawing/2014/main" id="{3039300B-A135-9903-CED4-684950C3CCFD}"/>
              </a:ext>
            </a:extLst>
          </p:cNvPr>
          <p:cNvGrpSpPr/>
          <p:nvPr/>
        </p:nvGrpSpPr>
        <p:grpSpPr>
          <a:xfrm>
            <a:off x="3549316" y="3300640"/>
            <a:ext cx="1174750" cy="601663"/>
            <a:chOff x="546100" y="1612899"/>
            <a:chExt cx="1174750" cy="601663"/>
          </a:xfrm>
        </p:grpSpPr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722CFDC4-4AAE-C2D4-6C8E-FA7AA923DC73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8" name="Rectangle : coins arrondis 127">
              <a:extLst>
                <a:ext uri="{FF2B5EF4-FFF2-40B4-BE49-F238E27FC236}">
                  <a16:creationId xmlns:a16="http://schemas.microsoft.com/office/drawing/2014/main" id="{765631E3-45EF-748D-55C8-EACB2A76064A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29" name="ZoneTexte 128">
              <a:extLst>
                <a:ext uri="{FF2B5EF4-FFF2-40B4-BE49-F238E27FC236}">
                  <a16:creationId xmlns:a16="http://schemas.microsoft.com/office/drawing/2014/main" id="{7A7A2A0A-E58A-7F1E-47B5-A19CCFDAF0DF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 et création</a:t>
              </a:r>
            </a:p>
          </p:txBody>
        </p:sp>
      </p:grpSp>
      <p:grpSp>
        <p:nvGrpSpPr>
          <p:cNvPr id="130" name="Groupe 129">
            <a:extLst>
              <a:ext uri="{FF2B5EF4-FFF2-40B4-BE49-F238E27FC236}">
                <a16:creationId xmlns:a16="http://schemas.microsoft.com/office/drawing/2014/main" id="{292A31B6-7B7D-340C-FD88-2ADEF23E46D8}"/>
              </a:ext>
            </a:extLst>
          </p:cNvPr>
          <p:cNvGrpSpPr/>
          <p:nvPr/>
        </p:nvGrpSpPr>
        <p:grpSpPr>
          <a:xfrm>
            <a:off x="4921249" y="3300639"/>
            <a:ext cx="1174750" cy="601663"/>
            <a:chOff x="546100" y="1612899"/>
            <a:chExt cx="1174750" cy="601663"/>
          </a:xfrm>
        </p:grpSpPr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DB4186C6-399D-67F0-B37B-19CE0449D259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2" name="Rectangle : coins arrondis 131">
              <a:extLst>
                <a:ext uri="{FF2B5EF4-FFF2-40B4-BE49-F238E27FC236}">
                  <a16:creationId xmlns:a16="http://schemas.microsoft.com/office/drawing/2014/main" id="{8D4578E4-A518-B708-CC28-D070CB2BD48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33" name="ZoneTexte 132">
              <a:extLst>
                <a:ext uri="{FF2B5EF4-FFF2-40B4-BE49-F238E27FC236}">
                  <a16:creationId xmlns:a16="http://schemas.microsoft.com/office/drawing/2014/main" id="{BA997157-9997-C93E-4101-A29946DD179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Éval flash &amp; approfondie</a:t>
              </a:r>
            </a:p>
          </p:txBody>
        </p:sp>
      </p:grpSp>
      <p:grpSp>
        <p:nvGrpSpPr>
          <p:cNvPr id="134" name="Groupe 133">
            <a:extLst>
              <a:ext uri="{FF2B5EF4-FFF2-40B4-BE49-F238E27FC236}">
                <a16:creationId xmlns:a16="http://schemas.microsoft.com/office/drawing/2014/main" id="{64E2CF1C-2C84-82AB-3FE5-EA3D04485A27}"/>
              </a:ext>
            </a:extLst>
          </p:cNvPr>
          <p:cNvGrpSpPr/>
          <p:nvPr/>
        </p:nvGrpSpPr>
        <p:grpSpPr>
          <a:xfrm>
            <a:off x="6301318" y="3307144"/>
            <a:ext cx="1174750" cy="601663"/>
            <a:chOff x="546100" y="1612899"/>
            <a:chExt cx="1174750" cy="601663"/>
          </a:xfrm>
        </p:grpSpPr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BBFBBB4C-37CF-13CA-55EE-AEF665B10157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6" name="Rectangle : coins arrondis 135">
              <a:extLst>
                <a:ext uri="{FF2B5EF4-FFF2-40B4-BE49-F238E27FC236}">
                  <a16:creationId xmlns:a16="http://schemas.microsoft.com/office/drawing/2014/main" id="{89948A1B-43BF-F532-121B-F1D027A0F48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37" name="ZoneTexte 136">
              <a:extLst>
                <a:ext uri="{FF2B5EF4-FFF2-40B4-BE49-F238E27FC236}">
                  <a16:creationId xmlns:a16="http://schemas.microsoft.com/office/drawing/2014/main" id="{CC91A658-0BC8-031F-E374-08E429016CC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Doublons</a:t>
              </a:r>
            </a:p>
          </p:txBody>
        </p:sp>
      </p:grpSp>
      <p:grpSp>
        <p:nvGrpSpPr>
          <p:cNvPr id="138" name="Groupe 137">
            <a:extLst>
              <a:ext uri="{FF2B5EF4-FFF2-40B4-BE49-F238E27FC236}">
                <a16:creationId xmlns:a16="http://schemas.microsoft.com/office/drawing/2014/main" id="{3C4AD875-6FD4-FA12-A72F-EB6F2748AB84}"/>
              </a:ext>
            </a:extLst>
          </p:cNvPr>
          <p:cNvGrpSpPr/>
          <p:nvPr/>
        </p:nvGrpSpPr>
        <p:grpSpPr>
          <a:xfrm>
            <a:off x="3549316" y="4077690"/>
            <a:ext cx="1174750" cy="601663"/>
            <a:chOff x="546100" y="1612899"/>
            <a:chExt cx="1174750" cy="601663"/>
          </a:xfrm>
        </p:grpSpPr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A7018337-4638-645F-6A6E-CEE81D61BED4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0" name="Rectangle : coins arrondis 139">
              <a:extLst>
                <a:ext uri="{FF2B5EF4-FFF2-40B4-BE49-F238E27FC236}">
                  <a16:creationId xmlns:a16="http://schemas.microsoft.com/office/drawing/2014/main" id="{674AE4FD-CD96-E4F7-F695-DBB8E52B1DA3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1" name="ZoneTexte 140">
              <a:extLst>
                <a:ext uri="{FF2B5EF4-FFF2-40B4-BE49-F238E27FC236}">
                  <a16:creationId xmlns:a16="http://schemas.microsoft.com/office/drawing/2014/main" id="{3100D372-3E89-01BF-B1E3-2B5540E828C5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115</a:t>
              </a:r>
            </a:p>
          </p:txBody>
        </p:sp>
      </p:grpSp>
      <p:grpSp>
        <p:nvGrpSpPr>
          <p:cNvPr id="142" name="Groupe 141">
            <a:extLst>
              <a:ext uri="{FF2B5EF4-FFF2-40B4-BE49-F238E27FC236}">
                <a16:creationId xmlns:a16="http://schemas.microsoft.com/office/drawing/2014/main" id="{4A0759E1-3568-5095-7BAC-CA17872204CF}"/>
              </a:ext>
            </a:extLst>
          </p:cNvPr>
          <p:cNvGrpSpPr/>
          <p:nvPr/>
        </p:nvGrpSpPr>
        <p:grpSpPr>
          <a:xfrm>
            <a:off x="4921249" y="4077689"/>
            <a:ext cx="1174750" cy="601663"/>
            <a:chOff x="546100" y="1612899"/>
            <a:chExt cx="1174750" cy="601663"/>
          </a:xfrm>
        </p:grpSpPr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0E1B251B-93E8-7C88-9D82-46611C3BA0F7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4" name="Rectangle : coins arrondis 143">
              <a:extLst>
                <a:ext uri="{FF2B5EF4-FFF2-40B4-BE49-F238E27FC236}">
                  <a16:creationId xmlns:a16="http://schemas.microsoft.com/office/drawing/2014/main" id="{99248E3C-B6E7-3F4E-9050-AA31AB556830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5" name="ZoneTexte 144">
              <a:extLst>
                <a:ext uri="{FF2B5EF4-FFF2-40B4-BE49-F238E27FC236}">
                  <a16:creationId xmlns:a16="http://schemas.microsoft.com/office/drawing/2014/main" id="{9F907B6F-2DC3-C01E-1C2B-D6C5FE846A09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grpSp>
        <p:nvGrpSpPr>
          <p:cNvPr id="146" name="Groupe 145">
            <a:extLst>
              <a:ext uri="{FF2B5EF4-FFF2-40B4-BE49-F238E27FC236}">
                <a16:creationId xmlns:a16="http://schemas.microsoft.com/office/drawing/2014/main" id="{00C5EBF2-8ACE-DDA4-701E-725FED8F69FD}"/>
              </a:ext>
            </a:extLst>
          </p:cNvPr>
          <p:cNvGrpSpPr/>
          <p:nvPr/>
        </p:nvGrpSpPr>
        <p:grpSpPr>
          <a:xfrm>
            <a:off x="6301318" y="4084194"/>
            <a:ext cx="1174750" cy="601663"/>
            <a:chOff x="546100" y="1612899"/>
            <a:chExt cx="1174750" cy="601663"/>
          </a:xfrm>
        </p:grpSpPr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9CD49D5F-9884-7EBA-D1E9-D2C53A22B73E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8" name="Rectangle : coins arrondis 147">
              <a:extLst>
                <a:ext uri="{FF2B5EF4-FFF2-40B4-BE49-F238E27FC236}">
                  <a16:creationId xmlns:a16="http://schemas.microsoft.com/office/drawing/2014/main" id="{55AF66E5-E9B6-11DE-63F4-D5627F0ADF66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9" name="ZoneTexte 148">
              <a:extLst>
                <a:ext uri="{FF2B5EF4-FFF2-40B4-BE49-F238E27FC236}">
                  <a16:creationId xmlns:a16="http://schemas.microsoft.com/office/drawing/2014/main" id="{67E8B744-4D88-A29B-ECF1-1F547E71FD41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Prestation</a:t>
              </a:r>
            </a:p>
          </p:txBody>
        </p:sp>
      </p:grpSp>
      <p:grpSp>
        <p:nvGrpSpPr>
          <p:cNvPr id="150" name="Groupe 149">
            <a:extLst>
              <a:ext uri="{FF2B5EF4-FFF2-40B4-BE49-F238E27FC236}">
                <a16:creationId xmlns:a16="http://schemas.microsoft.com/office/drawing/2014/main" id="{9ADFC4F7-732B-88B6-9D43-AF890883C275}"/>
              </a:ext>
            </a:extLst>
          </p:cNvPr>
          <p:cNvGrpSpPr/>
          <p:nvPr/>
        </p:nvGrpSpPr>
        <p:grpSpPr>
          <a:xfrm>
            <a:off x="3549316" y="4853606"/>
            <a:ext cx="1174750" cy="601663"/>
            <a:chOff x="546100" y="1612899"/>
            <a:chExt cx="1174750" cy="601663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5BD65BCB-3587-784C-67EB-D164950084E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2" name="Rectangle : coins arrondis 151">
              <a:extLst>
                <a:ext uri="{FF2B5EF4-FFF2-40B4-BE49-F238E27FC236}">
                  <a16:creationId xmlns:a16="http://schemas.microsoft.com/office/drawing/2014/main" id="{92788C21-296A-2696-22F6-4A062B1EB114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Indicateurs</a:t>
              </a:r>
            </a:p>
          </p:txBody>
        </p:sp>
        <p:sp>
          <p:nvSpPr>
            <p:cNvPr id="153" name="ZoneTexte 152">
              <a:extLst>
                <a:ext uri="{FF2B5EF4-FFF2-40B4-BE49-F238E27FC236}">
                  <a16:creationId xmlns:a16="http://schemas.microsoft.com/office/drawing/2014/main" id="{5BC6077A-C703-FFF0-0F50-2510F7C6587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Indicateurs</a:t>
              </a:r>
            </a:p>
          </p:txBody>
        </p:sp>
      </p:grpSp>
      <p:grpSp>
        <p:nvGrpSpPr>
          <p:cNvPr id="154" name="Groupe 153">
            <a:extLst>
              <a:ext uri="{FF2B5EF4-FFF2-40B4-BE49-F238E27FC236}">
                <a16:creationId xmlns:a16="http://schemas.microsoft.com/office/drawing/2014/main" id="{58584450-262E-A598-B401-93F997D6A607}"/>
              </a:ext>
            </a:extLst>
          </p:cNvPr>
          <p:cNvGrpSpPr/>
          <p:nvPr/>
        </p:nvGrpSpPr>
        <p:grpSpPr>
          <a:xfrm>
            <a:off x="4929385" y="4849375"/>
            <a:ext cx="1174750" cy="601663"/>
            <a:chOff x="546100" y="1612899"/>
            <a:chExt cx="1174750" cy="601663"/>
          </a:xfrm>
        </p:grpSpPr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5D4B8919-4530-81A3-7352-3DFCA0B8EF1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6" name="Rectangle : coins arrondis 155">
              <a:extLst>
                <a:ext uri="{FF2B5EF4-FFF2-40B4-BE49-F238E27FC236}">
                  <a16:creationId xmlns:a16="http://schemas.microsoft.com/office/drawing/2014/main" id="{74A81E0C-C309-2619-3996-1E27E4C2BC3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57" name="ZoneTexte 156">
              <a:extLst>
                <a:ext uri="{FF2B5EF4-FFF2-40B4-BE49-F238E27FC236}">
                  <a16:creationId xmlns:a16="http://schemas.microsoft.com/office/drawing/2014/main" id="{BB2C7971-FEE6-3ED4-E353-4EF5515FD6A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115</a:t>
              </a:r>
            </a:p>
          </p:txBody>
        </p:sp>
      </p:grpSp>
      <p:grpSp>
        <p:nvGrpSpPr>
          <p:cNvPr id="158" name="Groupe 157">
            <a:extLst>
              <a:ext uri="{FF2B5EF4-FFF2-40B4-BE49-F238E27FC236}">
                <a16:creationId xmlns:a16="http://schemas.microsoft.com/office/drawing/2014/main" id="{4A0A752D-FF5B-3254-9ED1-BE80A4CB5BC8}"/>
              </a:ext>
            </a:extLst>
          </p:cNvPr>
          <p:cNvGrpSpPr/>
          <p:nvPr/>
        </p:nvGrpSpPr>
        <p:grpSpPr>
          <a:xfrm>
            <a:off x="6301322" y="4849375"/>
            <a:ext cx="1174750" cy="601663"/>
            <a:chOff x="546100" y="1612899"/>
            <a:chExt cx="1174750" cy="601663"/>
          </a:xfrm>
        </p:grpSpPr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CD72EBC8-9538-92EE-A0E6-5CDF3ECE36C6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0" name="Rectangle : coins arrondis 159">
              <a:extLst>
                <a:ext uri="{FF2B5EF4-FFF2-40B4-BE49-F238E27FC236}">
                  <a16:creationId xmlns:a16="http://schemas.microsoft.com/office/drawing/2014/main" id="{B28E81BE-CD7B-5167-D156-B3A94597976A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61" name="ZoneTexte 160">
              <a:extLst>
                <a:ext uri="{FF2B5EF4-FFF2-40B4-BE49-F238E27FC236}">
                  <a16:creationId xmlns:a16="http://schemas.microsoft.com/office/drawing/2014/main" id="{FB75C6B4-B68A-0C0D-7FC5-80FFD1943F33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grpSp>
        <p:nvGrpSpPr>
          <p:cNvPr id="162" name="Groupe 161">
            <a:extLst>
              <a:ext uri="{FF2B5EF4-FFF2-40B4-BE49-F238E27FC236}">
                <a16:creationId xmlns:a16="http://schemas.microsoft.com/office/drawing/2014/main" id="{394E73D9-A79E-41E9-1165-50B0F49810F2}"/>
              </a:ext>
            </a:extLst>
          </p:cNvPr>
          <p:cNvGrpSpPr/>
          <p:nvPr/>
        </p:nvGrpSpPr>
        <p:grpSpPr>
          <a:xfrm>
            <a:off x="7683527" y="4842870"/>
            <a:ext cx="1174750" cy="601663"/>
            <a:chOff x="546100" y="1612899"/>
            <a:chExt cx="1174750" cy="601663"/>
          </a:xfrm>
        </p:grpSpPr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B6AF9B59-3BE1-70F7-1084-C5C2AAF78B3E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4" name="Rectangle : coins arrondis 163">
              <a:extLst>
                <a:ext uri="{FF2B5EF4-FFF2-40B4-BE49-F238E27FC236}">
                  <a16:creationId xmlns:a16="http://schemas.microsoft.com/office/drawing/2014/main" id="{E9DA21E7-9206-7AC4-DEED-A844A5DC940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65" name="ZoneTexte 164">
              <a:extLst>
                <a:ext uri="{FF2B5EF4-FFF2-40B4-BE49-F238E27FC236}">
                  <a16:creationId xmlns:a16="http://schemas.microsoft.com/office/drawing/2014/main" id="{0F7FD642-2908-F943-F134-F7E5B5CE8AE7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Personnes</a:t>
              </a:r>
            </a:p>
          </p:txBody>
        </p:sp>
      </p:grpSp>
      <p:grpSp>
        <p:nvGrpSpPr>
          <p:cNvPr id="166" name="Groupe 165">
            <a:extLst>
              <a:ext uri="{FF2B5EF4-FFF2-40B4-BE49-F238E27FC236}">
                <a16:creationId xmlns:a16="http://schemas.microsoft.com/office/drawing/2014/main" id="{FA640393-808C-8247-BE97-CD265903B38C}"/>
              </a:ext>
            </a:extLst>
          </p:cNvPr>
          <p:cNvGrpSpPr/>
          <p:nvPr/>
        </p:nvGrpSpPr>
        <p:grpSpPr>
          <a:xfrm>
            <a:off x="3549316" y="5618786"/>
            <a:ext cx="1174750" cy="601663"/>
            <a:chOff x="546100" y="1612899"/>
            <a:chExt cx="1174750" cy="601663"/>
          </a:xfrm>
        </p:grpSpPr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F3357F17-D638-C069-EAA0-BD1ADC281EE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8" name="Rectangle : coins arrondis 167">
              <a:extLst>
                <a:ext uri="{FF2B5EF4-FFF2-40B4-BE49-F238E27FC236}">
                  <a16:creationId xmlns:a16="http://schemas.microsoft.com/office/drawing/2014/main" id="{634F8E3C-759D-E240-E9B8-87AAD9F2C269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SIAO</a:t>
              </a:r>
            </a:p>
          </p:txBody>
        </p:sp>
        <p:sp>
          <p:nvSpPr>
            <p:cNvPr id="169" name="ZoneTexte 168">
              <a:extLst>
                <a:ext uri="{FF2B5EF4-FFF2-40B4-BE49-F238E27FC236}">
                  <a16:creationId xmlns:a16="http://schemas.microsoft.com/office/drawing/2014/main" id="{5E8D5149-1AB2-7F91-1023-BC1198947EF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Paramétrage</a:t>
              </a:r>
            </a:p>
          </p:txBody>
        </p:sp>
      </p:grpSp>
      <p:grpSp>
        <p:nvGrpSpPr>
          <p:cNvPr id="170" name="Groupe 169">
            <a:extLst>
              <a:ext uri="{FF2B5EF4-FFF2-40B4-BE49-F238E27FC236}">
                <a16:creationId xmlns:a16="http://schemas.microsoft.com/office/drawing/2014/main" id="{BA4106EA-6EE6-57CE-05DC-A998E6B496BF}"/>
              </a:ext>
            </a:extLst>
          </p:cNvPr>
          <p:cNvGrpSpPr/>
          <p:nvPr/>
        </p:nvGrpSpPr>
        <p:grpSpPr>
          <a:xfrm>
            <a:off x="4921249" y="5618785"/>
            <a:ext cx="1174750" cy="601663"/>
            <a:chOff x="546100" y="1612899"/>
            <a:chExt cx="1174750" cy="601663"/>
          </a:xfrm>
        </p:grpSpPr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40A37173-0C7F-8A8F-0F78-44AD95CF9D3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2" name="Rectangle : coins arrondis 171">
              <a:extLst>
                <a:ext uri="{FF2B5EF4-FFF2-40B4-BE49-F238E27FC236}">
                  <a16:creationId xmlns:a16="http://schemas.microsoft.com/office/drawing/2014/main" id="{E0B8A1EB-070A-33BA-1AF1-B9443B9D38EE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SIAO</a:t>
              </a:r>
            </a:p>
          </p:txBody>
        </p:sp>
        <p:sp>
          <p:nvSpPr>
            <p:cNvPr id="173" name="ZoneTexte 172">
              <a:extLst>
                <a:ext uri="{FF2B5EF4-FFF2-40B4-BE49-F238E27FC236}">
                  <a16:creationId xmlns:a16="http://schemas.microsoft.com/office/drawing/2014/main" id="{5BA53370-DABB-6006-A6E6-6E0AB28C1929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listes d’attente</a:t>
              </a:r>
            </a:p>
          </p:txBody>
        </p:sp>
      </p:grpSp>
      <p:grpSp>
        <p:nvGrpSpPr>
          <p:cNvPr id="174" name="Groupe 173">
            <a:extLst>
              <a:ext uri="{FF2B5EF4-FFF2-40B4-BE49-F238E27FC236}">
                <a16:creationId xmlns:a16="http://schemas.microsoft.com/office/drawing/2014/main" id="{507FF97A-65DC-2AE0-30BB-1460E9DD6AF6}"/>
              </a:ext>
            </a:extLst>
          </p:cNvPr>
          <p:cNvGrpSpPr/>
          <p:nvPr/>
        </p:nvGrpSpPr>
        <p:grpSpPr>
          <a:xfrm>
            <a:off x="9061456" y="2519653"/>
            <a:ext cx="1174750" cy="601663"/>
            <a:chOff x="546100" y="1612899"/>
            <a:chExt cx="1174750" cy="601663"/>
          </a:xfrm>
        </p:grpSpPr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F87AA2D5-6F03-2B1C-BC6B-CE6C69E9D44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6" name="Rectangle : coins arrondis 175">
              <a:extLst>
                <a:ext uri="{FF2B5EF4-FFF2-40B4-BE49-F238E27FC236}">
                  <a16:creationId xmlns:a16="http://schemas.microsoft.com/office/drawing/2014/main" id="{1B71D4F5-D5E0-98C1-8845-412F0E90E2C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77" name="ZoneTexte 176">
              <a:extLst>
                <a:ext uri="{FF2B5EF4-FFF2-40B4-BE49-F238E27FC236}">
                  <a16:creationId xmlns:a16="http://schemas.microsoft.com/office/drawing/2014/main" id="{77C23668-6E11-0B35-C44F-BBBC43DD055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territoires</a:t>
              </a:r>
            </a:p>
          </p:txBody>
        </p:sp>
      </p:grpSp>
      <p:grpSp>
        <p:nvGrpSpPr>
          <p:cNvPr id="178" name="Groupe 177">
            <a:extLst>
              <a:ext uri="{FF2B5EF4-FFF2-40B4-BE49-F238E27FC236}">
                <a16:creationId xmlns:a16="http://schemas.microsoft.com/office/drawing/2014/main" id="{9B5FEEE2-3D1C-AE26-FE82-43EE25650077}"/>
              </a:ext>
            </a:extLst>
          </p:cNvPr>
          <p:cNvGrpSpPr/>
          <p:nvPr/>
        </p:nvGrpSpPr>
        <p:grpSpPr>
          <a:xfrm>
            <a:off x="7673251" y="4091408"/>
            <a:ext cx="1174750" cy="601663"/>
            <a:chOff x="546100" y="1612899"/>
            <a:chExt cx="1174750" cy="601663"/>
          </a:xfrm>
        </p:grpSpPr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46E4D919-C55E-78EF-FF3D-7A02917DFA18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0" name="Rectangle : coins arrondis 179">
              <a:extLst>
                <a:ext uri="{FF2B5EF4-FFF2-40B4-BE49-F238E27FC236}">
                  <a16:creationId xmlns:a16="http://schemas.microsoft.com/office/drawing/2014/main" id="{3A5F6603-FC8B-A0B7-E218-D28EA117DC35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1" name="ZoneTexte 180">
              <a:extLst>
                <a:ext uri="{FF2B5EF4-FFF2-40B4-BE49-F238E27FC236}">
                  <a16:creationId xmlns:a16="http://schemas.microsoft.com/office/drawing/2014/main" id="{4C95811B-5781-7787-88A1-EC4A811A643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Delta</a:t>
              </a:r>
            </a:p>
          </p:txBody>
        </p:sp>
      </p:grpSp>
      <p:grpSp>
        <p:nvGrpSpPr>
          <p:cNvPr id="182" name="Groupe 181">
            <a:extLst>
              <a:ext uri="{FF2B5EF4-FFF2-40B4-BE49-F238E27FC236}">
                <a16:creationId xmlns:a16="http://schemas.microsoft.com/office/drawing/2014/main" id="{41BF022C-C8EC-3534-9A65-C8CA98439BFB}"/>
              </a:ext>
            </a:extLst>
          </p:cNvPr>
          <p:cNvGrpSpPr/>
          <p:nvPr/>
        </p:nvGrpSpPr>
        <p:grpSpPr>
          <a:xfrm>
            <a:off x="9045184" y="4091407"/>
            <a:ext cx="1174750" cy="601663"/>
            <a:chOff x="546100" y="1612899"/>
            <a:chExt cx="1174750" cy="601663"/>
          </a:xfrm>
        </p:grpSpPr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91F31C0D-F619-07BC-E3A1-166283F67CFA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4" name="Rectangle : coins arrondis 183">
              <a:extLst>
                <a:ext uri="{FF2B5EF4-FFF2-40B4-BE49-F238E27FC236}">
                  <a16:creationId xmlns:a16="http://schemas.microsoft.com/office/drawing/2014/main" id="{703D9BF0-BB22-27B2-740C-933EEAA1EC8E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5" name="ZoneTexte 184">
              <a:extLst>
                <a:ext uri="{FF2B5EF4-FFF2-40B4-BE49-F238E27FC236}">
                  <a16:creationId xmlns:a16="http://schemas.microsoft.com/office/drawing/2014/main" id="{F34B4650-5AEE-2DD4-5B22-D19D3C2ABAEC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 115</a:t>
              </a:r>
            </a:p>
          </p:txBody>
        </p:sp>
      </p:grpSp>
      <p:grpSp>
        <p:nvGrpSpPr>
          <p:cNvPr id="186" name="Groupe 185">
            <a:extLst>
              <a:ext uri="{FF2B5EF4-FFF2-40B4-BE49-F238E27FC236}">
                <a16:creationId xmlns:a16="http://schemas.microsoft.com/office/drawing/2014/main" id="{A4FC2081-9730-BF62-FB07-A55553BB876D}"/>
              </a:ext>
            </a:extLst>
          </p:cNvPr>
          <p:cNvGrpSpPr/>
          <p:nvPr/>
        </p:nvGrpSpPr>
        <p:grpSpPr>
          <a:xfrm>
            <a:off x="10425253" y="4097912"/>
            <a:ext cx="1174750" cy="601663"/>
            <a:chOff x="546100" y="1612899"/>
            <a:chExt cx="1174750" cy="601663"/>
          </a:xfrm>
        </p:grpSpPr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D6C03992-88EE-178D-D4A5-8E7F35E1A760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8" name="Rectangle : coins arrondis 187">
              <a:extLst>
                <a:ext uri="{FF2B5EF4-FFF2-40B4-BE49-F238E27FC236}">
                  <a16:creationId xmlns:a16="http://schemas.microsoft.com/office/drawing/2014/main" id="{69551D68-D02F-EEEB-3988-901C93AB43DB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9" name="ZoneTexte 188">
              <a:extLst>
                <a:ext uri="{FF2B5EF4-FFF2-40B4-BE49-F238E27FC236}">
                  <a16:creationId xmlns:a16="http://schemas.microsoft.com/office/drawing/2014/main" id="{B077836F-2BE2-1738-5B9A-498BA4BFBB4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Recherches insertion</a:t>
              </a:r>
            </a:p>
          </p:txBody>
        </p:sp>
      </p:grpSp>
      <p:grpSp>
        <p:nvGrpSpPr>
          <p:cNvPr id="190" name="Groupe 189">
            <a:extLst>
              <a:ext uri="{FF2B5EF4-FFF2-40B4-BE49-F238E27FC236}">
                <a16:creationId xmlns:a16="http://schemas.microsoft.com/office/drawing/2014/main" id="{0D1CD6D8-DAC7-DE7A-5F55-62F11B1D695E}"/>
              </a:ext>
            </a:extLst>
          </p:cNvPr>
          <p:cNvGrpSpPr/>
          <p:nvPr/>
        </p:nvGrpSpPr>
        <p:grpSpPr>
          <a:xfrm>
            <a:off x="6301318" y="5612816"/>
            <a:ext cx="1174750" cy="601663"/>
            <a:chOff x="546100" y="1612899"/>
            <a:chExt cx="1174750" cy="601663"/>
          </a:xfrm>
        </p:grpSpPr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E55761DF-C6F0-5851-77D8-155F5D136E2A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2" name="Rectangle : coins arrondis 191">
              <a:extLst>
                <a:ext uri="{FF2B5EF4-FFF2-40B4-BE49-F238E27FC236}">
                  <a16:creationId xmlns:a16="http://schemas.microsoft.com/office/drawing/2014/main" id="{68B4ABAD-8776-F34F-F723-85879025C168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193" name="ZoneTexte 192">
              <a:extLst>
                <a:ext uri="{FF2B5EF4-FFF2-40B4-BE49-F238E27FC236}">
                  <a16:creationId xmlns:a16="http://schemas.microsoft.com/office/drawing/2014/main" id="{70570EBC-7202-FF83-D55E-90FD466CB09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structures</a:t>
              </a:r>
            </a:p>
          </p:txBody>
        </p:sp>
      </p:grpSp>
      <p:grpSp>
        <p:nvGrpSpPr>
          <p:cNvPr id="194" name="Groupe 193">
            <a:extLst>
              <a:ext uri="{FF2B5EF4-FFF2-40B4-BE49-F238E27FC236}">
                <a16:creationId xmlns:a16="http://schemas.microsoft.com/office/drawing/2014/main" id="{B23729F3-EF1F-605D-8AA3-40AE3F71EE91}"/>
              </a:ext>
            </a:extLst>
          </p:cNvPr>
          <p:cNvGrpSpPr/>
          <p:nvPr/>
        </p:nvGrpSpPr>
        <p:grpSpPr>
          <a:xfrm>
            <a:off x="7673251" y="5612815"/>
            <a:ext cx="1174750" cy="601663"/>
            <a:chOff x="546100" y="1612899"/>
            <a:chExt cx="1174750" cy="601663"/>
          </a:xfrm>
        </p:grpSpPr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E99433E1-CFC8-C567-81CC-930864D1448F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6" name="Rectangle : coins arrondis 195">
              <a:extLst>
                <a:ext uri="{FF2B5EF4-FFF2-40B4-BE49-F238E27FC236}">
                  <a16:creationId xmlns:a16="http://schemas.microsoft.com/office/drawing/2014/main" id="{84E97B65-D33E-4397-253D-43DC22D68336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197" name="ZoneTexte 196">
              <a:extLst>
                <a:ext uri="{FF2B5EF4-FFF2-40B4-BE49-F238E27FC236}">
                  <a16:creationId xmlns:a16="http://schemas.microsoft.com/office/drawing/2014/main" id="{EED35C09-5E0D-1386-431F-CC05074A4D73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groupes de places</a:t>
              </a:r>
            </a:p>
          </p:txBody>
        </p:sp>
      </p:grpSp>
      <p:grpSp>
        <p:nvGrpSpPr>
          <p:cNvPr id="198" name="Groupe 197">
            <a:extLst>
              <a:ext uri="{FF2B5EF4-FFF2-40B4-BE49-F238E27FC236}">
                <a16:creationId xmlns:a16="http://schemas.microsoft.com/office/drawing/2014/main" id="{EE345BE9-1C79-263D-0EBF-56FACE0C3C1A}"/>
              </a:ext>
            </a:extLst>
          </p:cNvPr>
          <p:cNvGrpSpPr/>
          <p:nvPr/>
        </p:nvGrpSpPr>
        <p:grpSpPr>
          <a:xfrm>
            <a:off x="7681387" y="2527106"/>
            <a:ext cx="1174750" cy="601663"/>
            <a:chOff x="546100" y="1612899"/>
            <a:chExt cx="1174750" cy="601663"/>
          </a:xfrm>
        </p:grpSpPr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6591C49B-20F2-5B67-8C8D-964C09B8A1D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0" name="Rectangle : coins arrondis 199">
              <a:extLst>
                <a:ext uri="{FF2B5EF4-FFF2-40B4-BE49-F238E27FC236}">
                  <a16:creationId xmlns:a16="http://schemas.microsoft.com/office/drawing/2014/main" id="{5C25138E-E1AB-461C-1ED5-C0ECAAB9104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201" name="ZoneTexte 200">
              <a:extLst>
                <a:ext uri="{FF2B5EF4-FFF2-40B4-BE49-F238E27FC236}">
                  <a16:creationId xmlns:a16="http://schemas.microsoft.com/office/drawing/2014/main" id="{9BDBB9D7-15FB-5BEA-7590-F77655CC424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utilisateurs</a:t>
              </a:r>
            </a:p>
          </p:txBody>
        </p:sp>
      </p:grpSp>
      <p:grpSp>
        <p:nvGrpSpPr>
          <p:cNvPr id="202" name="Groupe 201">
            <a:extLst>
              <a:ext uri="{FF2B5EF4-FFF2-40B4-BE49-F238E27FC236}">
                <a16:creationId xmlns:a16="http://schemas.microsoft.com/office/drawing/2014/main" id="{0975B1FE-9D7B-F247-C2B5-2F84C24198C7}"/>
              </a:ext>
            </a:extLst>
          </p:cNvPr>
          <p:cNvGrpSpPr/>
          <p:nvPr/>
        </p:nvGrpSpPr>
        <p:grpSpPr>
          <a:xfrm>
            <a:off x="7673251" y="3296740"/>
            <a:ext cx="1174750" cy="601663"/>
            <a:chOff x="546100" y="1612899"/>
            <a:chExt cx="1174750" cy="601663"/>
          </a:xfrm>
        </p:grpSpPr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D706ADB-9F96-02D8-3AA5-D1EA22B706B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4" name="Rectangle : coins arrondis 203">
              <a:extLst>
                <a:ext uri="{FF2B5EF4-FFF2-40B4-BE49-F238E27FC236}">
                  <a16:creationId xmlns:a16="http://schemas.microsoft.com/office/drawing/2014/main" id="{F648386D-D3F8-856E-71B8-D1FDA73FC301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05" name="ZoneTexte 204">
              <a:extLst>
                <a:ext uri="{FF2B5EF4-FFF2-40B4-BE49-F238E27FC236}">
                  <a16:creationId xmlns:a16="http://schemas.microsoft.com/office/drawing/2014/main" id="{58277505-352A-DE8C-2DCC-2B97A8B5D577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Notes</a:t>
              </a:r>
            </a:p>
          </p:txBody>
        </p:sp>
      </p:grpSp>
      <p:grpSp>
        <p:nvGrpSpPr>
          <p:cNvPr id="206" name="Groupe 205">
            <a:extLst>
              <a:ext uri="{FF2B5EF4-FFF2-40B4-BE49-F238E27FC236}">
                <a16:creationId xmlns:a16="http://schemas.microsoft.com/office/drawing/2014/main" id="{59010211-05AC-33BD-DC15-59D7FE1A058F}"/>
              </a:ext>
            </a:extLst>
          </p:cNvPr>
          <p:cNvGrpSpPr/>
          <p:nvPr/>
        </p:nvGrpSpPr>
        <p:grpSpPr>
          <a:xfrm>
            <a:off x="9045184" y="3296739"/>
            <a:ext cx="1174750" cy="601663"/>
            <a:chOff x="546100" y="1612899"/>
            <a:chExt cx="1174750" cy="601663"/>
          </a:xfrm>
        </p:grpSpPr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5803D5E1-046A-B03E-B14C-5B59F4AC0D9D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8" name="Rectangle : coins arrondis 207">
              <a:extLst>
                <a:ext uri="{FF2B5EF4-FFF2-40B4-BE49-F238E27FC236}">
                  <a16:creationId xmlns:a16="http://schemas.microsoft.com/office/drawing/2014/main" id="{2A3685FF-66CD-3AF5-91D2-1E9B70502CF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09" name="ZoneTexte 208">
              <a:extLst>
                <a:ext uri="{FF2B5EF4-FFF2-40B4-BE49-F238E27FC236}">
                  <a16:creationId xmlns:a16="http://schemas.microsoft.com/office/drawing/2014/main" id="{B4CCE25A-6E11-C863-41B0-918816A7973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Situation</a:t>
              </a:r>
            </a:p>
          </p:txBody>
        </p:sp>
      </p:grpSp>
      <p:grpSp>
        <p:nvGrpSpPr>
          <p:cNvPr id="210" name="Groupe 209">
            <a:extLst>
              <a:ext uri="{FF2B5EF4-FFF2-40B4-BE49-F238E27FC236}">
                <a16:creationId xmlns:a16="http://schemas.microsoft.com/office/drawing/2014/main" id="{16F81D34-DB51-6E25-1138-E47CCB4CB238}"/>
              </a:ext>
            </a:extLst>
          </p:cNvPr>
          <p:cNvGrpSpPr/>
          <p:nvPr/>
        </p:nvGrpSpPr>
        <p:grpSpPr>
          <a:xfrm>
            <a:off x="10425253" y="3306336"/>
            <a:ext cx="1174750" cy="601663"/>
            <a:chOff x="546100" y="1612899"/>
            <a:chExt cx="1174750" cy="601663"/>
          </a:xfrm>
        </p:grpSpPr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7E5681F6-9E09-ECF4-F57F-9EFD3E60E81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2" name="Rectangle : coins arrondis 211">
              <a:extLst>
                <a:ext uri="{FF2B5EF4-FFF2-40B4-BE49-F238E27FC236}">
                  <a16:creationId xmlns:a16="http://schemas.microsoft.com/office/drawing/2014/main" id="{8A93A910-5DAE-FCFE-CDC9-7B832C560AA8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13" name="ZoneTexte 212">
              <a:extLst>
                <a:ext uri="{FF2B5EF4-FFF2-40B4-BE49-F238E27FC236}">
                  <a16:creationId xmlns:a16="http://schemas.microsoft.com/office/drawing/2014/main" id="{8225694B-7ADA-DB6B-84E4-05DE821E8F40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Suivi des modifications</a:t>
              </a:r>
            </a:p>
          </p:txBody>
        </p:sp>
      </p:grpSp>
      <p:grpSp>
        <p:nvGrpSpPr>
          <p:cNvPr id="214" name="Groupe 213">
            <a:extLst>
              <a:ext uri="{FF2B5EF4-FFF2-40B4-BE49-F238E27FC236}">
                <a16:creationId xmlns:a16="http://schemas.microsoft.com/office/drawing/2014/main" id="{D8AB4CEA-B9D8-64D7-DC0C-93A7C0DDD7AA}"/>
              </a:ext>
            </a:extLst>
          </p:cNvPr>
          <p:cNvGrpSpPr/>
          <p:nvPr/>
        </p:nvGrpSpPr>
        <p:grpSpPr>
          <a:xfrm>
            <a:off x="9045184" y="5609496"/>
            <a:ext cx="1174750" cy="601663"/>
            <a:chOff x="546100" y="1612899"/>
            <a:chExt cx="1174750" cy="601663"/>
          </a:xfrm>
        </p:grpSpPr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A382BD42-84EF-C82E-203B-CEED71DCF553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6" name="Rectangle : coins arrondis 215">
              <a:extLst>
                <a:ext uri="{FF2B5EF4-FFF2-40B4-BE49-F238E27FC236}">
                  <a16:creationId xmlns:a16="http://schemas.microsoft.com/office/drawing/2014/main" id="{804D8C52-4802-CFE7-AB06-12E0B14D43A9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217" name="ZoneTexte 216">
              <a:extLst>
                <a:ext uri="{FF2B5EF4-FFF2-40B4-BE49-F238E27FC236}">
                  <a16:creationId xmlns:a16="http://schemas.microsoft.com/office/drawing/2014/main" id="{4240F4E1-69CB-334E-CBC1-E367D813A21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accompagnements</a:t>
              </a:r>
            </a:p>
          </p:txBody>
        </p:sp>
      </p:grpSp>
      <p:sp>
        <p:nvSpPr>
          <p:cNvPr id="218" name="Rectangle 217">
            <a:extLst>
              <a:ext uri="{FF2B5EF4-FFF2-40B4-BE49-F238E27FC236}">
                <a16:creationId xmlns:a16="http://schemas.microsoft.com/office/drawing/2014/main" id="{B877D9A6-3F57-FD2F-32C9-CFBD85ED3EAA}"/>
              </a:ext>
            </a:extLst>
          </p:cNvPr>
          <p:cNvSpPr/>
          <p:nvPr/>
        </p:nvSpPr>
        <p:spPr>
          <a:xfrm>
            <a:off x="3439886" y="2411186"/>
            <a:ext cx="7500257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A61F75C6-CA95-272B-4534-D2FDA968F319}"/>
              </a:ext>
            </a:extLst>
          </p:cNvPr>
          <p:cNvSpPr/>
          <p:nvPr/>
        </p:nvSpPr>
        <p:spPr>
          <a:xfrm>
            <a:off x="3439886" y="3174013"/>
            <a:ext cx="8271631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5B24846B-CD5B-B4EC-17CE-8F1595084460}"/>
              </a:ext>
            </a:extLst>
          </p:cNvPr>
          <p:cNvSpPr/>
          <p:nvPr/>
        </p:nvSpPr>
        <p:spPr>
          <a:xfrm>
            <a:off x="3549316" y="5545738"/>
            <a:ext cx="8271631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C8E85C71-5379-46C4-1DDB-3AB98C1D11C5}"/>
              </a:ext>
            </a:extLst>
          </p:cNvPr>
          <p:cNvSpPr/>
          <p:nvPr/>
        </p:nvSpPr>
        <p:spPr>
          <a:xfrm>
            <a:off x="7575702" y="3933826"/>
            <a:ext cx="1330174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CD4819E6-CACD-189C-C969-B7A4BFA00F4D}"/>
              </a:ext>
            </a:extLst>
          </p:cNvPr>
          <p:cNvSpPr/>
          <p:nvPr/>
        </p:nvSpPr>
        <p:spPr>
          <a:xfrm>
            <a:off x="3464588" y="4739782"/>
            <a:ext cx="1330174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9319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45EFA-AEFC-CAB9-F96E-3C7630749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CBB3AF-037B-C409-2133-4A0863FDD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tickets 1/3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5F9C968-45C5-73EB-5CCD-4E3658C0446D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7082683" y="6176614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28/11/2024</a:t>
            </a:fld>
            <a:endParaRPr lang="fr-FR" cap="al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DB15E3A-09F9-FD2E-AE87-183F705A261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307C8CA7-863F-D371-0DB3-B6AC953B68C1}"/>
              </a:ext>
            </a:extLst>
          </p:cNvPr>
          <p:cNvSpPr/>
          <p:nvPr/>
        </p:nvSpPr>
        <p:spPr>
          <a:xfrm>
            <a:off x="469112" y="1765777"/>
            <a:ext cx="11056655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Tickets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DD38C2E-DE50-3237-AA27-C8126FB80CF7}"/>
              </a:ext>
            </a:extLst>
          </p:cNvPr>
          <p:cNvSpPr/>
          <p:nvPr/>
        </p:nvSpPr>
        <p:spPr>
          <a:xfrm>
            <a:off x="460232" y="2310943"/>
            <a:ext cx="2081581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2018 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 Comptabiliser les demandes comme pourvues quand le SIAO a fait une orientation mais que le ménage ne s’est pas présenté 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3C1A0C2-FF0F-6AF9-6E0B-660716E3F2F2}"/>
              </a:ext>
            </a:extLst>
          </p:cNvPr>
          <p:cNvSpPr/>
          <p:nvPr/>
        </p:nvSpPr>
        <p:spPr>
          <a:xfrm>
            <a:off x="2708942" y="2332234"/>
            <a:ext cx="2081582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6294 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Interdire les chevauchements de prises en charge quand le SIAO met en place un renouvellement dans le passé (saisie indirecte)  </a:t>
            </a: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30B5481B-60A0-C841-BF3C-1920D2B93286}"/>
              </a:ext>
            </a:extLst>
          </p:cNvPr>
          <p:cNvGrpSpPr/>
          <p:nvPr/>
        </p:nvGrpSpPr>
        <p:grpSpPr>
          <a:xfrm>
            <a:off x="762000" y="2479501"/>
            <a:ext cx="1454287" cy="364802"/>
            <a:chOff x="546100" y="1612899"/>
            <a:chExt cx="1174750" cy="42917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7AC6701-E297-381B-762D-7EFDC2FB0DD3}"/>
                </a:ext>
              </a:extLst>
            </p:cNvPr>
            <p:cNvSpPr/>
            <p:nvPr/>
          </p:nvSpPr>
          <p:spPr>
            <a:xfrm>
              <a:off x="546100" y="1612899"/>
              <a:ext cx="1174750" cy="42917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Rectangle : coins arrondis 21">
              <a:extLst>
                <a:ext uri="{FF2B5EF4-FFF2-40B4-BE49-F238E27FC236}">
                  <a16:creationId xmlns:a16="http://schemas.microsoft.com/office/drawing/2014/main" id="{B9488F40-2416-0A92-E164-14E6EE2DD540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907687C5-C181-8B7A-7BC0-6BFAF2FFD969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115</a:t>
              </a:r>
            </a:p>
          </p:txBody>
        </p:sp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5351C22A-7C7E-199C-0EF5-189C0ADFAA00}"/>
              </a:ext>
            </a:extLst>
          </p:cNvPr>
          <p:cNvGrpSpPr/>
          <p:nvPr/>
        </p:nvGrpSpPr>
        <p:grpSpPr>
          <a:xfrm>
            <a:off x="3010711" y="2479501"/>
            <a:ext cx="1454287" cy="364802"/>
            <a:chOff x="546100" y="1612899"/>
            <a:chExt cx="1174750" cy="429172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032A3D7-1361-3159-A75B-56E11EA5653E}"/>
                </a:ext>
              </a:extLst>
            </p:cNvPr>
            <p:cNvSpPr/>
            <p:nvPr/>
          </p:nvSpPr>
          <p:spPr>
            <a:xfrm>
              <a:off x="546100" y="1612899"/>
              <a:ext cx="1174750" cy="42917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Rectangle : coins arrondis 25">
              <a:extLst>
                <a:ext uri="{FF2B5EF4-FFF2-40B4-BE49-F238E27FC236}">
                  <a16:creationId xmlns:a16="http://schemas.microsoft.com/office/drawing/2014/main" id="{125C8DEB-E1D1-DFA1-6AEF-C5F19C963C21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AB0FA8EF-034E-E6CB-A099-9875C7BAD1C7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115</a:t>
              </a:r>
            </a:p>
          </p:txBody>
        </p:sp>
      </p:grpSp>
      <p:sp>
        <p:nvSpPr>
          <p:cNvPr id="40" name="Rectangle 39">
            <a:extLst>
              <a:ext uri="{FF2B5EF4-FFF2-40B4-BE49-F238E27FC236}">
                <a16:creationId xmlns:a16="http://schemas.microsoft.com/office/drawing/2014/main" id="{D1D0961D-64E3-3CC9-19AB-1578ECFDE426}"/>
              </a:ext>
            </a:extLst>
          </p:cNvPr>
          <p:cNvSpPr/>
          <p:nvPr/>
        </p:nvSpPr>
        <p:spPr>
          <a:xfrm>
            <a:off x="4957653" y="2310943"/>
            <a:ext cx="2081581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5710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Permettre la mise à jour de la composition d’une demande par le TS quand la demande est sur liste d’attente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478E2A2-A540-5B84-4DC4-A053EF82D565}"/>
              </a:ext>
            </a:extLst>
          </p:cNvPr>
          <p:cNvSpPr/>
          <p:nvPr/>
        </p:nvSpPr>
        <p:spPr>
          <a:xfrm>
            <a:off x="7206363" y="2310943"/>
            <a:ext cx="2081582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5729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Permettre la saisie de la date associée au refus de prise en charge au lieu d’enregistrer la date du jour de la saisie de cette information systématiquement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0EDC73A-E2C8-C265-76F3-3C2A02AF3618}"/>
              </a:ext>
            </a:extLst>
          </p:cNvPr>
          <p:cNvSpPr/>
          <p:nvPr/>
        </p:nvSpPr>
        <p:spPr>
          <a:xfrm>
            <a:off x="9455073" y="2322379"/>
            <a:ext cx="2081582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6063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Rappeler au TS de transmettre la demande au SI SIAO quand il enregistre sa demande afin d’éviter les oublis de transmission au SIAO</a:t>
            </a:r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4878EEF9-E2E1-5B2A-6FF7-80D3F6DD4F26}"/>
              </a:ext>
            </a:extLst>
          </p:cNvPr>
          <p:cNvGrpSpPr/>
          <p:nvPr/>
        </p:nvGrpSpPr>
        <p:grpSpPr>
          <a:xfrm>
            <a:off x="7544130" y="2471743"/>
            <a:ext cx="1406047" cy="359845"/>
            <a:chOff x="546100" y="1612900"/>
            <a:chExt cx="1174750" cy="429172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0E4931FC-D85B-91F3-A976-A843F9F71400}"/>
                </a:ext>
              </a:extLst>
            </p:cNvPr>
            <p:cNvSpPr/>
            <p:nvPr/>
          </p:nvSpPr>
          <p:spPr>
            <a:xfrm>
              <a:off x="546100" y="1612900"/>
              <a:ext cx="1174750" cy="4291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Rectangle : coins arrondis 52">
              <a:extLst>
                <a:ext uri="{FF2B5EF4-FFF2-40B4-BE49-F238E27FC236}">
                  <a16:creationId xmlns:a16="http://schemas.microsoft.com/office/drawing/2014/main" id="{A6B1CF3B-D81F-97D4-DD8D-8C2BACFCA8C3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54" name="ZoneTexte 53">
              <a:extLst>
                <a:ext uri="{FF2B5EF4-FFF2-40B4-BE49-F238E27FC236}">
                  <a16:creationId xmlns:a16="http://schemas.microsoft.com/office/drawing/2014/main" id="{56B1C25B-F3EB-F59F-9F4C-3247C8F60731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grpSp>
        <p:nvGrpSpPr>
          <p:cNvPr id="55" name="Groupe 54">
            <a:extLst>
              <a:ext uri="{FF2B5EF4-FFF2-40B4-BE49-F238E27FC236}">
                <a16:creationId xmlns:a16="http://schemas.microsoft.com/office/drawing/2014/main" id="{15504DD2-27A5-C110-FAA3-7F6E69EE8D22}"/>
              </a:ext>
            </a:extLst>
          </p:cNvPr>
          <p:cNvGrpSpPr/>
          <p:nvPr/>
        </p:nvGrpSpPr>
        <p:grpSpPr>
          <a:xfrm>
            <a:off x="9792840" y="2460923"/>
            <a:ext cx="1406047" cy="359845"/>
            <a:chOff x="546100" y="1612900"/>
            <a:chExt cx="1174750" cy="429172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273219D-4110-D0E9-34E6-7F06DBFDE17F}"/>
                </a:ext>
              </a:extLst>
            </p:cNvPr>
            <p:cNvSpPr/>
            <p:nvPr/>
          </p:nvSpPr>
          <p:spPr>
            <a:xfrm>
              <a:off x="546100" y="1612900"/>
              <a:ext cx="1174750" cy="4291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Rectangle : coins arrondis 56">
              <a:extLst>
                <a:ext uri="{FF2B5EF4-FFF2-40B4-BE49-F238E27FC236}">
                  <a16:creationId xmlns:a16="http://schemas.microsoft.com/office/drawing/2014/main" id="{A922E06E-1203-D507-25CB-62F55BAA1055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58" name="ZoneTexte 57">
              <a:extLst>
                <a:ext uri="{FF2B5EF4-FFF2-40B4-BE49-F238E27FC236}">
                  <a16:creationId xmlns:a16="http://schemas.microsoft.com/office/drawing/2014/main" id="{223F2CF5-671C-7376-7F9F-01B13229D187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7319A04A-281D-3A93-F3CB-4064C3976EC6}"/>
              </a:ext>
            </a:extLst>
          </p:cNvPr>
          <p:cNvGrpSpPr/>
          <p:nvPr/>
        </p:nvGrpSpPr>
        <p:grpSpPr>
          <a:xfrm>
            <a:off x="5305301" y="2484457"/>
            <a:ext cx="1406047" cy="359845"/>
            <a:chOff x="546100" y="1612900"/>
            <a:chExt cx="1174750" cy="429172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D861E0F-B60A-4962-5363-CC1D4A615370}"/>
                </a:ext>
              </a:extLst>
            </p:cNvPr>
            <p:cNvSpPr/>
            <p:nvPr/>
          </p:nvSpPr>
          <p:spPr>
            <a:xfrm>
              <a:off x="546100" y="1612900"/>
              <a:ext cx="1174750" cy="4291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Rectangle : coins arrondis 60">
              <a:extLst>
                <a:ext uri="{FF2B5EF4-FFF2-40B4-BE49-F238E27FC236}">
                  <a16:creationId xmlns:a16="http://schemas.microsoft.com/office/drawing/2014/main" id="{CF4E3BEA-7AEC-65E8-B9F1-E2D332777AB4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62" name="ZoneTexte 61">
              <a:extLst>
                <a:ext uri="{FF2B5EF4-FFF2-40B4-BE49-F238E27FC236}">
                  <a16:creationId xmlns:a16="http://schemas.microsoft.com/office/drawing/2014/main" id="{0E60D346-5FE3-B2B5-38CE-5645F3BC64EB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8007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5EFDA9-5DC5-DFEF-B915-BCD381812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3E33677D-472C-E30D-B394-213B90534B96}"/>
              </a:ext>
            </a:extLst>
          </p:cNvPr>
          <p:cNvSpPr/>
          <p:nvPr/>
        </p:nvSpPr>
        <p:spPr>
          <a:xfrm>
            <a:off x="460232" y="2303201"/>
            <a:ext cx="2081582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5709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Permettre aux TS de transférer les demandes à un autre TS référent alors que la demande se trouve au statut A mettre à jour, A compléter ou Inscrite sur liste d’attente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FDF2440-370A-35A0-0591-7C212E805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tickets 2/3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0F393BE-F773-E3F2-88ED-C4FA09479C2B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1999" y="6378000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28/11/2024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D96598F-1E2E-CC0E-0998-3919320A8C3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FDC57194-C7C8-BA90-F9BB-5A5F90E53225}"/>
              </a:ext>
            </a:extLst>
          </p:cNvPr>
          <p:cNvSpPr/>
          <p:nvPr/>
        </p:nvSpPr>
        <p:spPr>
          <a:xfrm>
            <a:off x="460232" y="1765777"/>
            <a:ext cx="11076422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Tickets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F5E5723B-FB47-7407-C172-08D9523C3F01}"/>
              </a:ext>
            </a:extLst>
          </p:cNvPr>
          <p:cNvGrpSpPr/>
          <p:nvPr/>
        </p:nvGrpSpPr>
        <p:grpSpPr>
          <a:xfrm>
            <a:off x="797999" y="2458074"/>
            <a:ext cx="1406047" cy="359845"/>
            <a:chOff x="546100" y="1612900"/>
            <a:chExt cx="1174750" cy="429172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FCEA78FB-5CF2-8A93-EE5B-E0977CA7FFC2}"/>
                </a:ext>
              </a:extLst>
            </p:cNvPr>
            <p:cNvSpPr/>
            <p:nvPr/>
          </p:nvSpPr>
          <p:spPr>
            <a:xfrm>
              <a:off x="546100" y="1612900"/>
              <a:ext cx="1174750" cy="4291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Rectangle : coins arrondis 23">
              <a:extLst>
                <a:ext uri="{FF2B5EF4-FFF2-40B4-BE49-F238E27FC236}">
                  <a16:creationId xmlns:a16="http://schemas.microsoft.com/office/drawing/2014/main" id="{8E6912CF-001C-5731-AE7F-2EA5D1B3DAD0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8E35CB06-F56F-A2F8-23AE-F09132C25E90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F9D42A1C-26C5-9071-F4A7-314C5307E4E5}"/>
              </a:ext>
            </a:extLst>
          </p:cNvPr>
          <p:cNvSpPr/>
          <p:nvPr/>
        </p:nvSpPr>
        <p:spPr>
          <a:xfrm>
            <a:off x="9455072" y="2303201"/>
            <a:ext cx="2081582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6583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Améliorer l’affichage des types de prolongations dans les demandes Delta 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775CDDE-1F34-ADA0-882D-16356B682AD5}"/>
              </a:ext>
            </a:extLst>
          </p:cNvPr>
          <p:cNvSpPr/>
          <p:nvPr/>
        </p:nvSpPr>
        <p:spPr>
          <a:xfrm>
            <a:off x="4957652" y="2303201"/>
            <a:ext cx="2081582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6311 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Rectifier les prises en charge entre le statut de la demande dans le SI SIAO et la prise en charge Delta au niveau des prolongations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A3CC6CB-3ECC-DC65-8486-7059C3729550}"/>
              </a:ext>
            </a:extLst>
          </p:cNvPr>
          <p:cNvSpPr/>
          <p:nvPr/>
        </p:nvSpPr>
        <p:spPr>
          <a:xfrm>
            <a:off x="7206362" y="2303201"/>
            <a:ext cx="2081582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3579 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Pouvoir retirer une personne d’une demande 115 après son retrait d’une prise en charge Delta </a:t>
            </a:r>
          </a:p>
        </p:txBody>
      </p: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C2312C28-D6CD-3A1D-4169-665979C3D1D2}"/>
              </a:ext>
            </a:extLst>
          </p:cNvPr>
          <p:cNvGrpSpPr/>
          <p:nvPr/>
        </p:nvGrpSpPr>
        <p:grpSpPr>
          <a:xfrm>
            <a:off x="5259421" y="2456089"/>
            <a:ext cx="1454287" cy="397115"/>
            <a:chOff x="546100" y="1612899"/>
            <a:chExt cx="1174750" cy="467187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6BFDEF1-7004-2ABD-10A3-5F5E5EA4E27C}"/>
                </a:ext>
              </a:extLst>
            </p:cNvPr>
            <p:cNvSpPr/>
            <p:nvPr/>
          </p:nvSpPr>
          <p:spPr>
            <a:xfrm>
              <a:off x="546100" y="1612899"/>
              <a:ext cx="1174750" cy="42917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Rectangle : coins arrondis 39">
              <a:extLst>
                <a:ext uri="{FF2B5EF4-FFF2-40B4-BE49-F238E27FC236}">
                  <a16:creationId xmlns:a16="http://schemas.microsoft.com/office/drawing/2014/main" id="{AA760657-6E56-D729-C326-CF12C4885511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FB0D483F-4FBC-E215-1EB7-D0295D693CB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534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DELTA</a:t>
              </a:r>
            </a:p>
          </p:txBody>
        </p:sp>
      </p:grpSp>
      <p:grpSp>
        <p:nvGrpSpPr>
          <p:cNvPr id="42" name="Groupe 41">
            <a:extLst>
              <a:ext uri="{FF2B5EF4-FFF2-40B4-BE49-F238E27FC236}">
                <a16:creationId xmlns:a16="http://schemas.microsoft.com/office/drawing/2014/main" id="{00990221-4BEE-27CC-3297-68746C31A389}"/>
              </a:ext>
            </a:extLst>
          </p:cNvPr>
          <p:cNvGrpSpPr/>
          <p:nvPr/>
        </p:nvGrpSpPr>
        <p:grpSpPr>
          <a:xfrm>
            <a:off x="9756841" y="2456089"/>
            <a:ext cx="1454287" cy="397115"/>
            <a:chOff x="546100" y="1612899"/>
            <a:chExt cx="1174750" cy="467187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F27074B2-18BA-0970-06E5-74D0897C9B74}"/>
                </a:ext>
              </a:extLst>
            </p:cNvPr>
            <p:cNvSpPr/>
            <p:nvPr/>
          </p:nvSpPr>
          <p:spPr>
            <a:xfrm>
              <a:off x="546100" y="1612899"/>
              <a:ext cx="1174750" cy="42917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Rectangle : coins arrondis 43">
              <a:extLst>
                <a:ext uri="{FF2B5EF4-FFF2-40B4-BE49-F238E27FC236}">
                  <a16:creationId xmlns:a16="http://schemas.microsoft.com/office/drawing/2014/main" id="{A7E98E7A-C636-4BC9-D454-AC4E1813A2CB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49" name="ZoneTexte 48">
              <a:extLst>
                <a:ext uri="{FF2B5EF4-FFF2-40B4-BE49-F238E27FC236}">
                  <a16:creationId xmlns:a16="http://schemas.microsoft.com/office/drawing/2014/main" id="{79581796-B510-2231-A4EA-D9E557FD967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534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DELTA</a:t>
              </a:r>
            </a:p>
          </p:txBody>
        </p:sp>
      </p:grpSp>
      <p:grpSp>
        <p:nvGrpSpPr>
          <p:cNvPr id="50" name="Groupe 49">
            <a:extLst>
              <a:ext uri="{FF2B5EF4-FFF2-40B4-BE49-F238E27FC236}">
                <a16:creationId xmlns:a16="http://schemas.microsoft.com/office/drawing/2014/main" id="{BD0ECA58-B128-5A1B-4B62-4EBEC5F6686A}"/>
              </a:ext>
            </a:extLst>
          </p:cNvPr>
          <p:cNvGrpSpPr/>
          <p:nvPr/>
        </p:nvGrpSpPr>
        <p:grpSpPr>
          <a:xfrm>
            <a:off x="7508131" y="2455360"/>
            <a:ext cx="1454287" cy="397115"/>
            <a:chOff x="546100" y="1612899"/>
            <a:chExt cx="1174750" cy="467187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B1A6616-7110-C090-EC39-195C6961D4A5}"/>
                </a:ext>
              </a:extLst>
            </p:cNvPr>
            <p:cNvSpPr/>
            <p:nvPr/>
          </p:nvSpPr>
          <p:spPr>
            <a:xfrm>
              <a:off x="546100" y="1612899"/>
              <a:ext cx="1174750" cy="42917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Rectangle : coins arrondis 51">
              <a:extLst>
                <a:ext uri="{FF2B5EF4-FFF2-40B4-BE49-F238E27FC236}">
                  <a16:creationId xmlns:a16="http://schemas.microsoft.com/office/drawing/2014/main" id="{B45247D2-D761-2D10-CEF6-110268E8555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8280A7FE-1F83-01A1-F66D-23233DC435CF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534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DELTA</a:t>
              </a:r>
            </a:p>
          </p:txBody>
        </p:sp>
      </p:grpSp>
      <p:sp>
        <p:nvSpPr>
          <p:cNvPr id="59" name="Rectangle 58">
            <a:extLst>
              <a:ext uri="{FF2B5EF4-FFF2-40B4-BE49-F238E27FC236}">
                <a16:creationId xmlns:a16="http://schemas.microsoft.com/office/drawing/2014/main" id="{B9251B37-AB40-3359-5C46-4CC4B40C1B3C}"/>
              </a:ext>
            </a:extLst>
          </p:cNvPr>
          <p:cNvSpPr/>
          <p:nvPr/>
        </p:nvSpPr>
        <p:spPr>
          <a:xfrm>
            <a:off x="2708942" y="2303201"/>
            <a:ext cx="2081581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6821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Débloquer la désinscription d’une demande sur liste d’attente quand elle est aussi orientée vers un dispositif d’accompagnement</a:t>
            </a:r>
          </a:p>
        </p:txBody>
      </p:sp>
      <p:grpSp>
        <p:nvGrpSpPr>
          <p:cNvPr id="60" name="Groupe 59">
            <a:extLst>
              <a:ext uri="{FF2B5EF4-FFF2-40B4-BE49-F238E27FC236}">
                <a16:creationId xmlns:a16="http://schemas.microsoft.com/office/drawing/2014/main" id="{827FA65C-6FE6-2213-F497-3AC42E82A7F2}"/>
              </a:ext>
            </a:extLst>
          </p:cNvPr>
          <p:cNvGrpSpPr/>
          <p:nvPr/>
        </p:nvGrpSpPr>
        <p:grpSpPr>
          <a:xfrm>
            <a:off x="3022949" y="2477202"/>
            <a:ext cx="1453565" cy="359845"/>
            <a:chOff x="546100" y="1612900"/>
            <a:chExt cx="1174750" cy="429172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0ED251F-1AAF-CC18-4E4B-400C26D1C85B}"/>
                </a:ext>
              </a:extLst>
            </p:cNvPr>
            <p:cNvSpPr/>
            <p:nvPr/>
          </p:nvSpPr>
          <p:spPr>
            <a:xfrm>
              <a:off x="546100" y="1612900"/>
              <a:ext cx="1174750" cy="4291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2" name="Rectangle : coins arrondis 61">
              <a:extLst>
                <a:ext uri="{FF2B5EF4-FFF2-40B4-BE49-F238E27FC236}">
                  <a16:creationId xmlns:a16="http://schemas.microsoft.com/office/drawing/2014/main" id="{E183985B-C728-507C-9434-39041DCEAA9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5DF0D03C-D951-DA5C-41EA-1A28FEE7EA9C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85565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CCF2A-3450-0F83-05BB-5FDE86DF7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57AE7F3A-8DE4-4579-FB7E-B5A526F048CB}"/>
              </a:ext>
            </a:extLst>
          </p:cNvPr>
          <p:cNvSpPr/>
          <p:nvPr/>
        </p:nvSpPr>
        <p:spPr>
          <a:xfrm>
            <a:off x="2708942" y="2315905"/>
            <a:ext cx="2081582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5952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Corriger la présence à tort de certaines personnes hors de la demande dans l’export de recherche de demandes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3065766-939F-134A-3203-C5ABAD0D80E8}"/>
              </a:ext>
            </a:extLst>
          </p:cNvPr>
          <p:cNvSpPr/>
          <p:nvPr/>
        </p:nvSpPr>
        <p:spPr>
          <a:xfrm>
            <a:off x="9455072" y="2327341"/>
            <a:ext cx="2081582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6936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Corriger l’absence de dates d’entrée en structure dans le résultat des extractions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65980C1-C3D9-5CEE-E72F-F2FDF2A5275E}"/>
              </a:ext>
            </a:extLst>
          </p:cNvPr>
          <p:cNvSpPr/>
          <p:nvPr/>
        </p:nvSpPr>
        <p:spPr>
          <a:xfrm>
            <a:off x="4957652" y="2327341"/>
            <a:ext cx="2081582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5653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Remplacer l’information sur le droit de séjour au moment de la demande par l’information sur le droit de séjour actuel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EBB2BB0-DD1E-E1B9-F021-1412FCCEF919}"/>
              </a:ext>
            </a:extLst>
          </p:cNvPr>
          <p:cNvSpPr/>
          <p:nvPr/>
        </p:nvSpPr>
        <p:spPr>
          <a:xfrm>
            <a:off x="7206362" y="2327341"/>
            <a:ext cx="2081582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4622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Corriger les erreurs de résultats incohérents avec le critère sur le sexe déclaré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8F7C174-432C-49FD-D074-1CF2E11C74C1}"/>
              </a:ext>
            </a:extLst>
          </p:cNvPr>
          <p:cNvSpPr/>
          <p:nvPr/>
        </p:nvSpPr>
        <p:spPr>
          <a:xfrm>
            <a:off x="460232" y="1765777"/>
            <a:ext cx="11076422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Tickets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8BD9045-AB67-ADAD-CBC5-DBB09C35B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tickets 3/3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1305F9E-CE2F-2547-9A13-E68074AFD4B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28/11/2024</a:t>
            </a:fld>
            <a:endParaRPr lang="fr-FR" cap="al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3F0D53D-E498-9B6D-CEC0-ED72565A3B0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3DA03A8D-91AF-F9DC-3F54-0B5BED275C29}"/>
              </a:ext>
            </a:extLst>
          </p:cNvPr>
          <p:cNvGrpSpPr/>
          <p:nvPr/>
        </p:nvGrpSpPr>
        <p:grpSpPr>
          <a:xfrm>
            <a:off x="7520370" y="2452286"/>
            <a:ext cx="1453565" cy="394645"/>
            <a:chOff x="546100" y="1612900"/>
            <a:chExt cx="1174750" cy="470679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3E271BD-3218-F9B6-B586-EAC500C20E8C}"/>
                </a:ext>
              </a:extLst>
            </p:cNvPr>
            <p:cNvSpPr/>
            <p:nvPr/>
          </p:nvSpPr>
          <p:spPr>
            <a:xfrm>
              <a:off x="546100" y="1612900"/>
              <a:ext cx="1174750" cy="4291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Rectangle : coins arrondis 23">
              <a:extLst>
                <a:ext uri="{FF2B5EF4-FFF2-40B4-BE49-F238E27FC236}">
                  <a16:creationId xmlns:a16="http://schemas.microsoft.com/office/drawing/2014/main" id="{AD243C94-CB07-A6FB-9C1C-AC3496FA0ED4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898B4E51-3BA3-51A5-2207-64F13386D8D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569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Commun</a:t>
              </a:r>
            </a:p>
          </p:txBody>
        </p: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B5EFAAAC-EC00-E243-3AEB-94186154ECC1}"/>
              </a:ext>
            </a:extLst>
          </p:cNvPr>
          <p:cNvGrpSpPr/>
          <p:nvPr/>
        </p:nvGrpSpPr>
        <p:grpSpPr>
          <a:xfrm>
            <a:off x="9769080" y="2452286"/>
            <a:ext cx="1453565" cy="359843"/>
            <a:chOff x="546100" y="1612900"/>
            <a:chExt cx="1174750" cy="429172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BF284D3B-2811-7AC7-A1A7-614CF92C65CF}"/>
                </a:ext>
              </a:extLst>
            </p:cNvPr>
            <p:cNvSpPr/>
            <p:nvPr/>
          </p:nvSpPr>
          <p:spPr>
            <a:xfrm>
              <a:off x="546100" y="1612900"/>
              <a:ext cx="1174750" cy="4291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8" name="Rectangle : coins arrondis 27">
              <a:extLst>
                <a:ext uri="{FF2B5EF4-FFF2-40B4-BE49-F238E27FC236}">
                  <a16:creationId xmlns:a16="http://schemas.microsoft.com/office/drawing/2014/main" id="{AF2FDAC4-E607-499E-2715-E5D1CE287DAE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7FF882B5-E35A-0D6D-98AF-1D8036B1CE81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sp>
        <p:nvSpPr>
          <p:cNvPr id="54" name="Rectangle 53">
            <a:extLst>
              <a:ext uri="{FF2B5EF4-FFF2-40B4-BE49-F238E27FC236}">
                <a16:creationId xmlns:a16="http://schemas.microsoft.com/office/drawing/2014/main" id="{7C4D83A3-F915-8DE6-DC30-3E7BEEC397A8}"/>
              </a:ext>
            </a:extLst>
          </p:cNvPr>
          <p:cNvSpPr/>
          <p:nvPr/>
        </p:nvSpPr>
        <p:spPr>
          <a:xfrm>
            <a:off x="460232" y="2315905"/>
            <a:ext cx="2081582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6326 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Je souhaite connaitre la structure d’hébergement même quand elle est identifiée après une absence de prise en charge par Delta </a:t>
            </a:r>
          </a:p>
        </p:txBody>
      </p:sp>
      <p:grpSp>
        <p:nvGrpSpPr>
          <p:cNvPr id="55" name="Groupe 54">
            <a:extLst>
              <a:ext uri="{FF2B5EF4-FFF2-40B4-BE49-F238E27FC236}">
                <a16:creationId xmlns:a16="http://schemas.microsoft.com/office/drawing/2014/main" id="{888AE6F7-28E4-64C1-6195-33FFC625AFFD}"/>
              </a:ext>
            </a:extLst>
          </p:cNvPr>
          <p:cNvGrpSpPr/>
          <p:nvPr/>
        </p:nvGrpSpPr>
        <p:grpSpPr>
          <a:xfrm>
            <a:off x="762001" y="2463171"/>
            <a:ext cx="1454287" cy="397115"/>
            <a:chOff x="546100" y="1612899"/>
            <a:chExt cx="1174750" cy="467187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1ACD8BBF-DC2E-5C53-A393-610B87D6224A}"/>
                </a:ext>
              </a:extLst>
            </p:cNvPr>
            <p:cNvSpPr/>
            <p:nvPr/>
          </p:nvSpPr>
          <p:spPr>
            <a:xfrm>
              <a:off x="546100" y="1612899"/>
              <a:ext cx="1174750" cy="42917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Rectangle : coins arrondis 56">
              <a:extLst>
                <a:ext uri="{FF2B5EF4-FFF2-40B4-BE49-F238E27FC236}">
                  <a16:creationId xmlns:a16="http://schemas.microsoft.com/office/drawing/2014/main" id="{4554763D-2DD4-0F42-A0C4-7A206F458AC0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58" name="ZoneTexte 57">
              <a:extLst>
                <a:ext uri="{FF2B5EF4-FFF2-40B4-BE49-F238E27FC236}">
                  <a16:creationId xmlns:a16="http://schemas.microsoft.com/office/drawing/2014/main" id="{A01AD50B-F9FF-28DE-EAE6-402E1CB06F27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534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DELTA</a:t>
              </a:r>
            </a:p>
          </p:txBody>
        </p:sp>
      </p:grp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5335F1B1-7029-029D-8890-1E2A408C830C}"/>
              </a:ext>
            </a:extLst>
          </p:cNvPr>
          <p:cNvGrpSpPr/>
          <p:nvPr/>
        </p:nvGrpSpPr>
        <p:grpSpPr>
          <a:xfrm>
            <a:off x="3037981" y="2463171"/>
            <a:ext cx="1454287" cy="397116"/>
            <a:chOff x="546100" y="1612899"/>
            <a:chExt cx="1174750" cy="467188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36064BCA-67CD-4E97-597B-AA018B8AF39D}"/>
                </a:ext>
              </a:extLst>
            </p:cNvPr>
            <p:cNvSpPr/>
            <p:nvPr/>
          </p:nvSpPr>
          <p:spPr>
            <a:xfrm>
              <a:off x="546100" y="1612899"/>
              <a:ext cx="1174750" cy="42917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Rectangle : coins arrondis 41">
              <a:extLst>
                <a:ext uri="{FF2B5EF4-FFF2-40B4-BE49-F238E27FC236}">
                  <a16:creationId xmlns:a16="http://schemas.microsoft.com/office/drawing/2014/main" id="{B7DDB031-7466-120E-3153-877EEA87E5B9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D9DC2CD3-2AC1-1652-2236-DC27E36B16B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534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Recherches insertion</a:t>
              </a: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C9EFEED6-DF4E-2E66-4006-6BDF316402EE}"/>
              </a:ext>
            </a:extLst>
          </p:cNvPr>
          <p:cNvGrpSpPr/>
          <p:nvPr/>
        </p:nvGrpSpPr>
        <p:grpSpPr>
          <a:xfrm>
            <a:off x="5277194" y="2449815"/>
            <a:ext cx="1454287" cy="397116"/>
            <a:chOff x="546100" y="1612899"/>
            <a:chExt cx="1174750" cy="467188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1C1FF89E-C9D5-729B-DFEC-3F04CCBF8F07}"/>
                </a:ext>
              </a:extLst>
            </p:cNvPr>
            <p:cNvSpPr/>
            <p:nvPr/>
          </p:nvSpPr>
          <p:spPr>
            <a:xfrm>
              <a:off x="546100" y="1612899"/>
              <a:ext cx="1174750" cy="42917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Rectangle : coins arrondis 49">
              <a:extLst>
                <a:ext uri="{FF2B5EF4-FFF2-40B4-BE49-F238E27FC236}">
                  <a16:creationId xmlns:a16="http://schemas.microsoft.com/office/drawing/2014/main" id="{5E9DC8B6-E25C-FD83-4BA9-080399DF27B4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51" name="ZoneTexte 50">
              <a:extLst>
                <a:ext uri="{FF2B5EF4-FFF2-40B4-BE49-F238E27FC236}">
                  <a16:creationId xmlns:a16="http://schemas.microsoft.com/office/drawing/2014/main" id="{196860B5-9B12-A1C2-A5C4-68A3329E2F97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534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Recherches 115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92833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2F201-19F2-4F2D-DF90-BF67858C4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1453-7488-C08D-D89B-6074BCA1B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93330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3. </a:t>
            </a:r>
            <a:r>
              <a:rPr lang="fr-FR" sz="2400" dirty="0"/>
              <a:t>Relevé d’informations, de décisions et d’actions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314BB16-FBD4-D7A4-DD97-D625A2F30FBE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28/11/2024</a:t>
            </a:fld>
            <a:endParaRPr lang="fr-FR" cap="al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B7BB38-D23E-11E8-2B99-65B444259DB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A45A0A41-06CF-D851-7660-388F8ED2DC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204759"/>
              </p:ext>
            </p:extLst>
          </p:nvPr>
        </p:nvGraphicFramePr>
        <p:xfrm>
          <a:off x="480000" y="1413300"/>
          <a:ext cx="112320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029">
                  <a:extLst>
                    <a:ext uri="{9D8B030D-6E8A-4147-A177-3AD203B41FA5}">
                      <a16:colId xmlns:a16="http://schemas.microsoft.com/office/drawing/2014/main" val="4253434100"/>
                    </a:ext>
                  </a:extLst>
                </a:gridCol>
                <a:gridCol w="5116285">
                  <a:extLst>
                    <a:ext uri="{9D8B030D-6E8A-4147-A177-3AD203B41FA5}">
                      <a16:colId xmlns:a16="http://schemas.microsoft.com/office/drawing/2014/main" val="3094357237"/>
                    </a:ext>
                  </a:extLst>
                </a:gridCol>
                <a:gridCol w="2656117">
                  <a:extLst>
                    <a:ext uri="{9D8B030D-6E8A-4147-A177-3AD203B41FA5}">
                      <a16:colId xmlns:a16="http://schemas.microsoft.com/office/drawing/2014/main" val="1702040910"/>
                    </a:ext>
                  </a:extLst>
                </a:gridCol>
                <a:gridCol w="2894569">
                  <a:extLst>
                    <a:ext uri="{9D8B030D-6E8A-4147-A177-3AD203B41FA5}">
                      <a16:colId xmlns:a16="http://schemas.microsoft.com/office/drawing/2014/main" val="1793965939"/>
                    </a:ext>
                  </a:extLst>
                </a:gridCol>
              </a:tblGrid>
              <a:tr h="234374">
                <a:tc>
                  <a:txBody>
                    <a:bodyPr/>
                    <a:lstStyle/>
                    <a:p>
                      <a:r>
                        <a:rPr lang="fr-FR" sz="1200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Action / Décision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921269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Demande pourvue même si absence ménage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Améliorer le suivi des demandes non pourvues.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Confirmé pour libérer la place mais ne pas indiquer la demande comme pourvue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9994186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/>
                        <a:t>6294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Chevauchement de prise en charge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Confirmé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302797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/>
                        <a:t>5710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MAJ compo de demande sur liste d’attente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Informer le SIAO du changement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Annulé – Le SIAO doit avoir la main sur ce changement ou imposer une nouvelle demande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059627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/>
                        <a:t>5729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Préciser la date de refus par la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Confirmé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785058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/>
                        <a:t>6063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Rappel de transmission de demande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Autre ticket à générer sur le rappel de création de demande au moment de la constitution du dossier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Confirmé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22716"/>
                  </a:ext>
                </a:extLst>
              </a:tr>
              <a:tr h="363245">
                <a:tc>
                  <a:txBody>
                    <a:bodyPr/>
                    <a:lstStyle/>
                    <a:p>
                      <a:r>
                        <a:rPr lang="fr-FR" sz="1200" i="0" dirty="0">
                          <a:solidFill>
                            <a:schemeClr val="tx1"/>
                          </a:solidFill>
                        </a:rPr>
                        <a:t>5709</a:t>
                      </a:r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Flexibilité sur le transfert de demandes vers un autre  1</a:t>
                      </a:r>
                      <a:r>
                        <a:rPr lang="fr-FR" sz="1200" i="0" baseline="30000" dirty="0"/>
                        <a:t>er</a:t>
                      </a:r>
                      <a:r>
                        <a:rPr lang="fr-FR" sz="1200" i="0" dirty="0"/>
                        <a:t> accueil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Annulé car en désaccord avec le principe de permettre le transfert de demandes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9326070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>
                          <a:solidFill>
                            <a:schemeClr val="tx1"/>
                          </a:solidFill>
                        </a:rPr>
                        <a:t>6821</a:t>
                      </a:r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Corriger un blocage de désinscription de liste d’attente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Confirmé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7584367"/>
                  </a:ext>
                </a:extLst>
              </a:tr>
              <a:tr h="363245">
                <a:tc>
                  <a:txBody>
                    <a:bodyPr/>
                    <a:lstStyle/>
                    <a:p>
                      <a:r>
                        <a:rPr lang="fr-FR" sz="1200" i="0" dirty="0"/>
                        <a:t>6311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IDF – Rectifier les périodes de prise en charge entre le 115 et Delta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Reporté mais solution à présenter en amont -&gt; prochain comité selon le temps d’analyse nécessaire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7323821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>
                          <a:solidFill>
                            <a:schemeClr val="tx1"/>
                          </a:solidFill>
                        </a:rPr>
                        <a:t>3579</a:t>
                      </a:r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dirty="0"/>
                        <a:t>IDF - Retrait de personne de la demande 115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Confirmé et priorité haute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80727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962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3E96A3-1C2A-AB45-6581-1BB6BDD208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93079E-76D6-D37C-FEB4-80663B6B0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93330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3. </a:t>
            </a:r>
            <a:r>
              <a:rPr lang="fr-FR" sz="2400" dirty="0"/>
              <a:t>Relevé d’informations, de décisions et d’actions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ED14B21-83EE-2EBE-F15D-E77629680A2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28/11/2024</a:t>
            </a:fld>
            <a:endParaRPr lang="fr-FR" cap="al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A0FC85A-980B-4DA3-017C-EC50AEFEE01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E2BA95E8-A9F1-B270-0496-38FB6BCD64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867461"/>
              </p:ext>
            </p:extLst>
          </p:nvPr>
        </p:nvGraphicFramePr>
        <p:xfrm>
          <a:off x="480000" y="1413300"/>
          <a:ext cx="112320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671">
                  <a:extLst>
                    <a:ext uri="{9D8B030D-6E8A-4147-A177-3AD203B41FA5}">
                      <a16:colId xmlns:a16="http://schemas.microsoft.com/office/drawing/2014/main" val="4253434100"/>
                    </a:ext>
                  </a:extLst>
                </a:gridCol>
                <a:gridCol w="5034643">
                  <a:extLst>
                    <a:ext uri="{9D8B030D-6E8A-4147-A177-3AD203B41FA5}">
                      <a16:colId xmlns:a16="http://schemas.microsoft.com/office/drawing/2014/main" val="3094357237"/>
                    </a:ext>
                  </a:extLst>
                </a:gridCol>
                <a:gridCol w="2656117">
                  <a:extLst>
                    <a:ext uri="{9D8B030D-6E8A-4147-A177-3AD203B41FA5}">
                      <a16:colId xmlns:a16="http://schemas.microsoft.com/office/drawing/2014/main" val="1702040910"/>
                    </a:ext>
                  </a:extLst>
                </a:gridCol>
                <a:gridCol w="2894569">
                  <a:extLst>
                    <a:ext uri="{9D8B030D-6E8A-4147-A177-3AD203B41FA5}">
                      <a16:colId xmlns:a16="http://schemas.microsoft.com/office/drawing/2014/main" val="1793965939"/>
                    </a:ext>
                  </a:extLst>
                </a:gridCol>
              </a:tblGrid>
              <a:tr h="234374">
                <a:tc>
                  <a:txBody>
                    <a:bodyPr/>
                    <a:lstStyle/>
                    <a:p>
                      <a:r>
                        <a:rPr lang="fr-FR" sz="1200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Action / Décision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921269"/>
                  </a:ext>
                </a:extLst>
              </a:tr>
              <a:tr h="363245">
                <a:tc>
                  <a:txBody>
                    <a:bodyPr/>
                    <a:lstStyle/>
                    <a:p>
                      <a:r>
                        <a:rPr lang="fr-FR" sz="1200" i="0" dirty="0"/>
                        <a:t>6583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IDF – Améliorer l’affichage des prolongation (aligner vers le fonctionnement du 115)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Confirmé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7691703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>
                          <a:solidFill>
                            <a:schemeClr val="tx1"/>
                          </a:solidFill>
                        </a:rPr>
                        <a:t>6326</a:t>
                      </a:r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IDF - Corriger l’affichage de la structure hébergement après une orientation Delta sans suite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Confirmé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053275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>
                          <a:solidFill>
                            <a:schemeClr val="tx1"/>
                          </a:solidFill>
                        </a:rPr>
                        <a:t>5952</a:t>
                      </a:r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Correction d’export de recherche de demandes sur les personnes non présentes en demande mais exportées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Confirmé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4267223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/>
                        <a:t>5653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Restituer l’info sur le droit de séjour actuel au lieu de l’info au moment de la demande (export résultat de recherche 115)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Afficher le libellé indiquant qu’il s’agit de la donnée au moment de la demande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Modifié : Ne faire que le renommage du libellé associé à la valeur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060791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>
                          <a:solidFill>
                            <a:schemeClr val="tx1"/>
                          </a:solidFill>
                        </a:rPr>
                        <a:t>4622</a:t>
                      </a:r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Rectifier les résultats d’extraction basés sur le sexe déclaré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Confirmé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0174427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/>
                        <a:t>6936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Restituer les dates d’entrée en structure correctement dans les extractions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Confirmé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9616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2625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E03773-E49D-EE47-B504-6850C4E1C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8F81CF-5508-1467-9FDE-21234CAD3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93330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3. Remontées hors périmètre des tickets de l’atelier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639277C-587B-F6F0-BACA-38CB24CE133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28/11/2024</a:t>
            </a:fld>
            <a:endParaRPr lang="fr-FR" cap="al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5019DF4-9B29-8B5D-5D11-A105B2692E2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2DCA4EB4-DE93-632E-98B4-326D83C8E9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81"/>
              </p:ext>
            </p:extLst>
          </p:nvPr>
        </p:nvGraphicFramePr>
        <p:xfrm>
          <a:off x="480000" y="1654604"/>
          <a:ext cx="11232000" cy="2926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46671">
                  <a:extLst>
                    <a:ext uri="{9D8B030D-6E8A-4147-A177-3AD203B41FA5}">
                      <a16:colId xmlns:a16="http://schemas.microsoft.com/office/drawing/2014/main" val="4253434100"/>
                    </a:ext>
                  </a:extLst>
                </a:gridCol>
                <a:gridCol w="5034643">
                  <a:extLst>
                    <a:ext uri="{9D8B030D-6E8A-4147-A177-3AD203B41FA5}">
                      <a16:colId xmlns:a16="http://schemas.microsoft.com/office/drawing/2014/main" val="3094357237"/>
                    </a:ext>
                  </a:extLst>
                </a:gridCol>
                <a:gridCol w="2656117">
                  <a:extLst>
                    <a:ext uri="{9D8B030D-6E8A-4147-A177-3AD203B41FA5}">
                      <a16:colId xmlns:a16="http://schemas.microsoft.com/office/drawing/2014/main" val="1702040910"/>
                    </a:ext>
                  </a:extLst>
                </a:gridCol>
                <a:gridCol w="2894569">
                  <a:extLst>
                    <a:ext uri="{9D8B030D-6E8A-4147-A177-3AD203B41FA5}">
                      <a16:colId xmlns:a16="http://schemas.microsoft.com/office/drawing/2014/main" val="1793965939"/>
                    </a:ext>
                  </a:extLst>
                </a:gridCol>
              </a:tblGrid>
              <a:tr h="234374">
                <a:tc>
                  <a:txBody>
                    <a:bodyPr/>
                    <a:lstStyle/>
                    <a:p>
                      <a:r>
                        <a:rPr lang="fr-FR" sz="1200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Action / Décision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921269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dirty="0"/>
                        <a:t>Autre</a:t>
                      </a:r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Problèmes à traiter sur les notifications du SIAO quand un TS met à jour des ménages</a:t>
                      </a:r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Sujet adressable via les prochains tableaux de bord (dont certains se baseront sur des évènements au sein des dossiers)</a:t>
                      </a:r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 analyser</a:t>
                      </a:r>
                      <a:endParaRPr lang="fr-FR" sz="12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846239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dirty="0"/>
                        <a:t>Autre</a:t>
                      </a:r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Demande de Tracer les mises à jour apportées par Delta quand le changement n'a pas été demandé par le SIAO</a:t>
                      </a:r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 analyser</a:t>
                      </a:r>
                      <a:endParaRPr lang="fr-FR" sz="12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73117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/>
                        <a:t>Autre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Impossible d'ajouter une personne dans une demande delta, changement de compo impossible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A analyser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946742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/>
                        <a:t>Autre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Etudier comment relancer les utilisateurs qui doivent accepter un transfert de demande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A analyser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569297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/>
                        <a:t>Autre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Améliorer la visibilité des modifications apportées aux demandes pour réétudier l’orientation faite par le SIAO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A analyser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434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607670"/>
      </p:ext>
    </p:extLst>
  </p:cSld>
  <p:clrMapOvr>
    <a:masterClrMapping/>
  </p:clrMapOvr>
</p:sld>
</file>

<file path=ppt/theme/theme1.xml><?xml version="1.0" encoding="utf-8"?>
<a:theme xmlns:a="http://schemas.openxmlformats.org/drawingml/2006/main" name="1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C0E3B735CF7C4BA4C80079FF53EEF2" ma:contentTypeVersion="5" ma:contentTypeDescription="Crée un document." ma:contentTypeScope="" ma:versionID="d8f4eb4af5a9cae792aec959d22a541e">
  <xsd:schema xmlns:xsd="http://www.w3.org/2001/XMLSchema" xmlns:xs="http://www.w3.org/2001/XMLSchema" xmlns:p="http://schemas.microsoft.com/office/2006/metadata/properties" xmlns:ns2="508a59e5-b22a-41ad-92a4-10dd5b0c4401" targetNamespace="http://schemas.microsoft.com/office/2006/metadata/properties" ma:root="true" ma:fieldsID="9411037b41ed3e083f42ffa729d37421" ns2:_="">
    <xsd:import namespace="508a59e5-b22a-41ad-92a4-10dd5b0c440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8a59e5-b22a-41ad-92a4-10dd5b0c4401" elementFormDefault="qualified">
    <xsd:import namespace="http://schemas.microsoft.com/office/2006/documentManagement/types"/>
    <xsd:import namespace="http://schemas.microsoft.com/office/infopath/2007/PartnerControls"/>
    <xsd:element name="SharedWithUsers" ma:index="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Type de contenu"/>
        <xsd:element ref="dc:title" minOccurs="0" maxOccurs="1" ma:index="1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304C4B4-2E2D-4B8D-94F6-5ADC1D776E3C}">
  <ds:schemaRefs>
    <ds:schemaRef ds:uri="http://www.w3.org/XML/1998/namespace"/>
    <ds:schemaRef ds:uri="http://purl.org/dc/dcmitype/"/>
    <ds:schemaRef ds:uri="http://schemas.microsoft.com/office/infopath/2007/PartnerControls"/>
    <ds:schemaRef ds:uri="508a59e5-b22a-41ad-92a4-10dd5b0c4401"/>
    <ds:schemaRef ds:uri="http://purl.org/dc/terms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FF4058A3-C143-4A77-B123-2289172F0F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8a59e5-b22a-41ad-92a4-10dd5b0c44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867A26B-4B7B-416C-BF1C-E8BF9101BE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1099</Words>
  <Application>Microsoft Office PowerPoint</Application>
  <PresentationFormat>Grand écran</PresentationFormat>
  <Paragraphs>245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6</vt:i4>
      </vt:variant>
      <vt:variant>
        <vt:lpstr>Titres des diapositives</vt:lpstr>
      </vt:variant>
      <vt:variant>
        <vt:i4>10</vt:i4>
      </vt:variant>
    </vt:vector>
  </HeadingPairs>
  <TitlesOfParts>
    <vt:vector size="19" baseType="lpstr">
      <vt:lpstr>Arial</vt:lpstr>
      <vt:lpstr>Calibri</vt:lpstr>
      <vt:lpstr>Marianne</vt:lpstr>
      <vt:lpstr>1_GOUVERNEMENT</vt:lpstr>
      <vt:lpstr>2_GOUVERNEMENT</vt:lpstr>
      <vt:lpstr>GOUVERNEMENT</vt:lpstr>
      <vt:lpstr>3_GOUVERNEMENT</vt:lpstr>
      <vt:lpstr>4_GOUVERNEMENT</vt:lpstr>
      <vt:lpstr>5_GOUVERNEMENT</vt:lpstr>
      <vt:lpstr>Présentation PowerPoint</vt:lpstr>
      <vt:lpstr>Sommaire</vt:lpstr>
      <vt:lpstr>1. Thématiques identifiées</vt:lpstr>
      <vt:lpstr>2. Liste des tickets 1/3</vt:lpstr>
      <vt:lpstr>2. Liste des tickets 2/3</vt:lpstr>
      <vt:lpstr>2. Liste des tickets 3/3</vt:lpstr>
      <vt:lpstr>3. Relevé d’informations, de décisions et d’actions</vt:lpstr>
      <vt:lpstr>3. Relevé d’informations, de décisions et d’actions</vt:lpstr>
      <vt:lpstr>3. Remontées hors périmètre des tickets de l’atelier</vt:lpstr>
      <vt:lpstr>Remarques et suggestions</vt:lpstr>
    </vt:vector>
  </TitlesOfParts>
  <Company>MTES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BOULANGER Diane</dc:creator>
  <cp:lastModifiedBy>Lucas La Perna</cp:lastModifiedBy>
  <cp:revision>55</cp:revision>
  <dcterms:created xsi:type="dcterms:W3CDTF">2024-10-23T10:18:38Z</dcterms:created>
  <dcterms:modified xsi:type="dcterms:W3CDTF">2024-11-28T18:26:36Z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0x0101007DC0E3B735CF7C4BA4C80079FF53EEF2</vt:lpwstr>
  </property>
</Properties>
</file>